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10287000" cx="18288000"/>
  <p:notesSz cx="6858000" cy="9144000"/>
  <p:embeddedFontLst>
    <p:embeddedFont>
      <p:font typeface="DM Sans Medium"/>
      <p:regular r:id="rId31"/>
      <p:bold r:id="rId32"/>
      <p:italic r:id="rId33"/>
      <p:boldItalic r:id="rId34"/>
    </p:embeddedFont>
    <p:embeddedFont>
      <p:font typeface="DM Sans SemiBold"/>
      <p:regular r:id="rId35"/>
      <p:bold r:id="rId36"/>
      <p:italic r:id="rId37"/>
      <p:boldItalic r:id="rId38"/>
    </p:embeddedFont>
    <p:embeddedFont>
      <p:font typeface="DM Sans Light"/>
      <p:regular r:id="rId39"/>
      <p:bold r:id="rId40"/>
      <p:italic r:id="rId41"/>
      <p:boldItalic r:id="rId42"/>
    </p:embeddedFont>
    <p:embeddedFont>
      <p:font typeface="DM Sans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47" roundtripDataSignature="AMtx7mjd3LF1M8ZDZGEno5kXCv5Osgb0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DMSansLight-bold.fntdata"/><Relationship Id="rId20" Type="http://schemas.openxmlformats.org/officeDocument/2006/relationships/slide" Target="slides/slide15.xml"/><Relationship Id="rId42" Type="http://schemas.openxmlformats.org/officeDocument/2006/relationships/font" Target="fonts/DMSansLight-boldItalic.fntdata"/><Relationship Id="rId41" Type="http://schemas.openxmlformats.org/officeDocument/2006/relationships/font" Target="fonts/DMSansLight-italic.fntdata"/><Relationship Id="rId22" Type="http://schemas.openxmlformats.org/officeDocument/2006/relationships/slide" Target="slides/slide17.xml"/><Relationship Id="rId44" Type="http://schemas.openxmlformats.org/officeDocument/2006/relationships/font" Target="fonts/DMSans-bold.fntdata"/><Relationship Id="rId21" Type="http://schemas.openxmlformats.org/officeDocument/2006/relationships/slide" Target="slides/slide16.xml"/><Relationship Id="rId43" Type="http://schemas.openxmlformats.org/officeDocument/2006/relationships/font" Target="fonts/DMSans-regular.fntdata"/><Relationship Id="rId24" Type="http://schemas.openxmlformats.org/officeDocument/2006/relationships/slide" Target="slides/slide19.xml"/><Relationship Id="rId46" Type="http://schemas.openxmlformats.org/officeDocument/2006/relationships/font" Target="fonts/DMSans-boldItalic.fntdata"/><Relationship Id="rId23" Type="http://schemas.openxmlformats.org/officeDocument/2006/relationships/slide" Target="slides/slide18.xml"/><Relationship Id="rId45" Type="http://schemas.openxmlformats.org/officeDocument/2006/relationships/font" Target="fonts/DMSans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DMSansMedium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DMSansMedium-italic.fntdata"/><Relationship Id="rId10" Type="http://schemas.openxmlformats.org/officeDocument/2006/relationships/slide" Target="slides/slide5.xml"/><Relationship Id="rId32" Type="http://schemas.openxmlformats.org/officeDocument/2006/relationships/font" Target="fonts/DMSansMedium-bold.fntdata"/><Relationship Id="rId13" Type="http://schemas.openxmlformats.org/officeDocument/2006/relationships/slide" Target="slides/slide8.xml"/><Relationship Id="rId35" Type="http://schemas.openxmlformats.org/officeDocument/2006/relationships/font" Target="fonts/DMSansSemiBold-regular.fntdata"/><Relationship Id="rId12" Type="http://schemas.openxmlformats.org/officeDocument/2006/relationships/slide" Target="slides/slide7.xml"/><Relationship Id="rId34" Type="http://schemas.openxmlformats.org/officeDocument/2006/relationships/font" Target="fonts/DMSansMedium-boldItalic.fntdata"/><Relationship Id="rId15" Type="http://schemas.openxmlformats.org/officeDocument/2006/relationships/slide" Target="slides/slide10.xml"/><Relationship Id="rId37" Type="http://schemas.openxmlformats.org/officeDocument/2006/relationships/font" Target="fonts/DMSansSemiBold-italic.fntdata"/><Relationship Id="rId14" Type="http://schemas.openxmlformats.org/officeDocument/2006/relationships/slide" Target="slides/slide9.xml"/><Relationship Id="rId36" Type="http://schemas.openxmlformats.org/officeDocument/2006/relationships/font" Target="fonts/DMSansSemiBold-bold.fntdata"/><Relationship Id="rId17" Type="http://schemas.openxmlformats.org/officeDocument/2006/relationships/slide" Target="slides/slide12.xml"/><Relationship Id="rId39" Type="http://schemas.openxmlformats.org/officeDocument/2006/relationships/font" Target="fonts/DMSansLight-regular.fntdata"/><Relationship Id="rId16" Type="http://schemas.openxmlformats.org/officeDocument/2006/relationships/slide" Target="slides/slide11.xml"/><Relationship Id="rId38" Type="http://schemas.openxmlformats.org/officeDocument/2006/relationships/font" Target="fonts/DMSansSemiBold-bold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stanford.zoom.us/j/96296400371?pwd=aXRGT2FaTDRVYk0wbU82ZFVWMkx6Zz09" TargetMode="Externa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2"/>
              </a:rPr>
              <a:t>https://stanford.zoom.us/j/96296400371?pwd=aXRGT2FaTDRVYk0wbU82ZFVWMkx6Zz09</a:t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4c2f5a627c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4c2f5a627c_2_1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4c2018d28d_5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24c2018d28d_5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4c2f5a627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4c2f5a627c_0_1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4c2018d28d_5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4c2018d28d_5_2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4c2018d28d_5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24c2018d28d_5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4c2f5a627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weight lifting + power lifting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changes in her body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 new challenge / just started running</a:t>
            </a:r>
            <a:endParaRPr/>
          </a:p>
        </p:txBody>
      </p:sp>
      <p:sp>
        <p:nvSpPr>
          <p:cNvPr id="491" name="Google Shape;491;g24c2f5a627c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4c2018d28d_5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Working out is a challenge. But one that’s worth. (She had to curate her schedule, but changing that was a big progress)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Midterms → skipped gym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School is unpredictable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Walking is a part of the routine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Google Calendar: “I use it religiously”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Apple health, fitBit, fitBod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two years to perfect her gym routine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walks 25k steps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woop / fitbit → data driven</a:t>
            </a:r>
            <a:endParaRPr/>
          </a:p>
        </p:txBody>
      </p:sp>
      <p:sp>
        <p:nvSpPr>
          <p:cNvPr id="514" name="Google Shape;514;g24c2018d28d_5_22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4c2018d28d_5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24c2018d28d_5_1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24c2f5a627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g24c2f5a627c_1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4c2018d28d_3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24c2018d28d_3_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4c2f5a627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24c2f5a627c_0_2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4c2f5a627c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g24c2f5a627c_0_2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4c2f5a627c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g24c2f5a627c_0_26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4c2f5a627c_2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24c2f5a627c_2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4c2f5a627c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4c2f5a627c_2_8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c2f5a62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g24c2f5a627c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4c2018d28d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4c2018d28d_2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4c2018d28d_3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24c2018d28d_3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4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5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5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1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2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2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2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3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3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3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4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61.png"/><Relationship Id="rId8" Type="http://schemas.openxmlformats.org/officeDocument/2006/relationships/image" Target="../media/image4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9.png"/><Relationship Id="rId9" Type="http://schemas.openxmlformats.org/officeDocument/2006/relationships/image" Target="../media/image37.pn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61.png"/><Relationship Id="rId8" Type="http://schemas.openxmlformats.org/officeDocument/2006/relationships/image" Target="../media/image4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37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13.png"/><Relationship Id="rId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13.png"/><Relationship Id="rId7" Type="http://schemas.openxmlformats.org/officeDocument/2006/relationships/image" Target="../media/image38.png"/><Relationship Id="rId8" Type="http://schemas.openxmlformats.org/officeDocument/2006/relationships/image" Target="../media/image3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40.jp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13.png"/><Relationship Id="rId8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0.jpg"/><Relationship Id="rId4" Type="http://schemas.openxmlformats.org/officeDocument/2006/relationships/image" Target="../media/image34.png"/><Relationship Id="rId5" Type="http://schemas.openxmlformats.org/officeDocument/2006/relationships/image" Target="../media/image8.png"/><Relationship Id="rId6" Type="http://schemas.openxmlformats.org/officeDocument/2006/relationships/image" Target="../media/image31.png"/><Relationship Id="rId7" Type="http://schemas.openxmlformats.org/officeDocument/2006/relationships/image" Target="../media/image13.png"/><Relationship Id="rId8" Type="http://schemas.openxmlformats.org/officeDocument/2006/relationships/image" Target="../media/image3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9" Type="http://schemas.openxmlformats.org/officeDocument/2006/relationships/image" Target="../media/image61.png"/><Relationship Id="rId5" Type="http://schemas.openxmlformats.org/officeDocument/2006/relationships/image" Target="../media/image36.png"/><Relationship Id="rId6" Type="http://schemas.openxmlformats.org/officeDocument/2006/relationships/image" Target="../media/image31.png"/><Relationship Id="rId7" Type="http://schemas.openxmlformats.org/officeDocument/2006/relationships/image" Target="../media/image13.png"/><Relationship Id="rId8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4.png"/><Relationship Id="rId4" Type="http://schemas.openxmlformats.org/officeDocument/2006/relationships/image" Target="../media/image8.png"/><Relationship Id="rId5" Type="http://schemas.openxmlformats.org/officeDocument/2006/relationships/image" Target="../media/image31.png"/><Relationship Id="rId6" Type="http://schemas.openxmlformats.org/officeDocument/2006/relationships/image" Target="../media/image13.png"/><Relationship Id="rId7" Type="http://schemas.openxmlformats.org/officeDocument/2006/relationships/image" Target="../media/image38.png"/><Relationship Id="rId8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6.png"/><Relationship Id="rId5" Type="http://schemas.openxmlformats.org/officeDocument/2006/relationships/image" Target="../media/image4.png"/><Relationship Id="rId6" Type="http://schemas.openxmlformats.org/officeDocument/2006/relationships/image" Target="../media/image13.png"/><Relationship Id="rId7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8.png"/><Relationship Id="rId5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Relationship Id="rId5" Type="http://schemas.openxmlformats.org/officeDocument/2006/relationships/image" Target="../media/image61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22.xml.rels><?xml version="1.0" encoding="UTF-8" standalone="yes"?><Relationships xmlns="http://schemas.openxmlformats.org/package/2006/relationships"><Relationship Id="rId11" Type="http://schemas.openxmlformats.org/officeDocument/2006/relationships/image" Target="../media/image47.png"/><Relationship Id="rId10" Type="http://schemas.openxmlformats.org/officeDocument/2006/relationships/image" Target="../media/image48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38.png"/><Relationship Id="rId9" Type="http://schemas.openxmlformats.org/officeDocument/2006/relationships/image" Target="../media/image44.png"/><Relationship Id="rId15" Type="http://schemas.openxmlformats.org/officeDocument/2006/relationships/image" Target="../media/image53.jpg"/><Relationship Id="rId14" Type="http://schemas.openxmlformats.org/officeDocument/2006/relationships/image" Target="../media/image56.jpg"/><Relationship Id="rId5" Type="http://schemas.openxmlformats.org/officeDocument/2006/relationships/image" Target="../media/image61.png"/><Relationship Id="rId6" Type="http://schemas.openxmlformats.org/officeDocument/2006/relationships/image" Target="../media/image43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/Relationships>
</file>

<file path=ppt/slides/_rels/slide2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10.png"/><Relationship Id="rId5" Type="http://schemas.openxmlformats.org/officeDocument/2006/relationships/image" Target="../media/image50.png"/><Relationship Id="rId6" Type="http://schemas.openxmlformats.org/officeDocument/2006/relationships/image" Target="../media/image36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/Relationships>
</file>

<file path=ppt/slides/_rels/slide2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55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9" Type="http://schemas.openxmlformats.org/officeDocument/2006/relationships/image" Target="../media/image59.png"/><Relationship Id="rId5" Type="http://schemas.openxmlformats.org/officeDocument/2006/relationships/image" Target="../media/image50.png"/><Relationship Id="rId6" Type="http://schemas.openxmlformats.org/officeDocument/2006/relationships/image" Target="../media/image36.png"/><Relationship Id="rId7" Type="http://schemas.openxmlformats.org/officeDocument/2006/relationships/image" Target="../media/image54.png"/><Relationship Id="rId8" Type="http://schemas.openxmlformats.org/officeDocument/2006/relationships/image" Target="../media/image5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Relationship Id="rId8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4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Relationship Id="rId6" Type="http://schemas.openxmlformats.org/officeDocument/2006/relationships/image" Target="../media/image6.png"/><Relationship Id="rId7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1.png"/><Relationship Id="rId5" Type="http://schemas.openxmlformats.org/officeDocument/2006/relationships/image" Target="../media/image8.png"/><Relationship Id="rId6" Type="http://schemas.openxmlformats.org/officeDocument/2006/relationships/image" Target="../media/image61.png"/><Relationship Id="rId7" Type="http://schemas.openxmlformats.org/officeDocument/2006/relationships/image" Target="../media/image40.jpg"/><Relationship Id="rId8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1.png"/><Relationship Id="rId4" Type="http://schemas.openxmlformats.org/officeDocument/2006/relationships/image" Target="../media/image13.png"/><Relationship Id="rId5" Type="http://schemas.openxmlformats.org/officeDocument/2006/relationships/image" Target="../media/image34.png"/><Relationship Id="rId6" Type="http://schemas.openxmlformats.org/officeDocument/2006/relationships/image" Target="../media/image60.png"/><Relationship Id="rId7" Type="http://schemas.openxmlformats.org/officeDocument/2006/relationships/image" Target="../media/image37.png"/><Relationship Id="rId8" Type="http://schemas.openxmlformats.org/officeDocument/2006/relationships/image" Target="../media/image4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1633642" y="2346166"/>
            <a:ext cx="15325516" cy="5747068"/>
          </a:xfrm>
          <a:custGeom>
            <a:rect b="b" l="l" r="r" t="t"/>
            <a:pathLst>
              <a:path extrusionOk="0"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481242" y="2193766"/>
            <a:ext cx="15325516" cy="5747068"/>
          </a:xfrm>
          <a:custGeom>
            <a:rect b="b" l="l" r="r" t="t"/>
            <a:pathLst>
              <a:path extrusionOk="0" h="5747068" w="15325516">
                <a:moveTo>
                  <a:pt x="0" y="0"/>
                </a:moveTo>
                <a:lnTo>
                  <a:pt x="15325516" y="0"/>
                </a:lnTo>
                <a:lnTo>
                  <a:pt x="15325516" y="5747068"/>
                </a:lnTo>
                <a:lnTo>
                  <a:pt x="0" y="574706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6" name="Google Shape;86;p1"/>
          <p:cNvSpPr/>
          <p:nvPr/>
        </p:nvSpPr>
        <p:spPr>
          <a:xfrm rot="1280600">
            <a:off x="-2095788" y="7351783"/>
            <a:ext cx="6248976" cy="3442617"/>
          </a:xfrm>
          <a:custGeom>
            <a:rect b="b" l="l" r="r" t="t"/>
            <a:pathLst>
              <a:path extrusionOk="0" h="3442617" w="6248976">
                <a:moveTo>
                  <a:pt x="0" y="0"/>
                </a:moveTo>
                <a:lnTo>
                  <a:pt x="6248976" y="0"/>
                </a:lnTo>
                <a:lnTo>
                  <a:pt x="6248976" y="3442618"/>
                </a:lnTo>
                <a:lnTo>
                  <a:pt x="0" y="34426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" name="Google Shape;87;p1"/>
          <p:cNvSpPr/>
          <p:nvPr/>
        </p:nvSpPr>
        <p:spPr>
          <a:xfrm rot="935593">
            <a:off x="13604796" y="-974843"/>
            <a:ext cx="6158232" cy="3392626"/>
          </a:xfrm>
          <a:custGeom>
            <a:rect b="b" l="l" r="r" t="t"/>
            <a:pathLst>
              <a:path extrusionOk="0" h="3392626" w="6158232">
                <a:moveTo>
                  <a:pt x="0" y="0"/>
                </a:moveTo>
                <a:lnTo>
                  <a:pt x="6158232" y="0"/>
                </a:lnTo>
                <a:lnTo>
                  <a:pt x="6158232" y="3392626"/>
                </a:lnTo>
                <a:lnTo>
                  <a:pt x="0" y="33926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8" name="Google Shape;88;p1"/>
          <p:cNvSpPr/>
          <p:nvPr/>
        </p:nvSpPr>
        <p:spPr>
          <a:xfrm>
            <a:off x="10960546" y="2849085"/>
            <a:ext cx="5438226" cy="6224007"/>
          </a:xfrm>
          <a:custGeom>
            <a:rect b="b" l="l" r="r" t="t"/>
            <a:pathLst>
              <a:path extrusionOk="0" h="6224007" w="5438226">
                <a:moveTo>
                  <a:pt x="0" y="0"/>
                </a:moveTo>
                <a:lnTo>
                  <a:pt x="5438226" y="0"/>
                </a:lnTo>
                <a:lnTo>
                  <a:pt x="5438226" y="6224007"/>
                </a:lnTo>
                <a:lnTo>
                  <a:pt x="0" y="622400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9" name="Google Shape;89;p1"/>
          <p:cNvSpPr txBox="1"/>
          <p:nvPr/>
        </p:nvSpPr>
        <p:spPr>
          <a:xfrm>
            <a:off x="2873908" y="4550522"/>
            <a:ext cx="10107900" cy="15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844">
                <a:latin typeface="DM Sans"/>
                <a:ea typeface="DM Sans"/>
                <a:cs typeface="DM Sans"/>
                <a:sym typeface="DM Sans"/>
              </a:rPr>
              <a:t>Active Lifestyles</a:t>
            </a:r>
            <a:endParaRPr sz="1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2753205" y="4262376"/>
            <a:ext cx="4809948" cy="577194"/>
          </a:xfrm>
          <a:custGeom>
            <a:rect b="b" l="l" r="r" t="t"/>
            <a:pathLst>
              <a:path extrusionOk="0" h="577194" w="4809948">
                <a:moveTo>
                  <a:pt x="0" y="0"/>
                </a:moveTo>
                <a:lnTo>
                  <a:pt x="4809948" y="0"/>
                </a:lnTo>
                <a:lnTo>
                  <a:pt x="4809948" y="577194"/>
                </a:lnTo>
                <a:lnTo>
                  <a:pt x="0" y="5771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 txBox="1"/>
          <p:nvPr/>
        </p:nvSpPr>
        <p:spPr>
          <a:xfrm>
            <a:off x="2873908" y="6690641"/>
            <a:ext cx="84906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46">
                <a:latin typeface="DM Sans"/>
                <a:ea typeface="DM Sans"/>
                <a:cs typeface="DM Sans"/>
                <a:sym typeface="DM Sans"/>
              </a:rPr>
              <a:t>Cecilia, Malina, Nazanin, Pedro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" name="Google Shape;92;p1"/>
          <p:cNvSpPr txBox="1"/>
          <p:nvPr/>
        </p:nvSpPr>
        <p:spPr>
          <a:xfrm>
            <a:off x="2873908" y="3009008"/>
            <a:ext cx="73020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latin typeface="DM Sans"/>
                <a:ea typeface="DM Sans"/>
                <a:cs typeface="DM Sans"/>
                <a:sym typeface="DM Sans"/>
              </a:rPr>
              <a:t>Needfinding for</a:t>
            </a:r>
            <a:endParaRPr sz="7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4" name="Google Shape;324;p12"/>
          <p:cNvGrpSpPr/>
          <p:nvPr/>
        </p:nvGrpSpPr>
        <p:grpSpPr>
          <a:xfrm>
            <a:off x="5660245" y="1018231"/>
            <a:ext cx="11624796" cy="8250535"/>
            <a:chOff x="0" y="-9525"/>
            <a:chExt cx="5293141" cy="3756732"/>
          </a:xfrm>
        </p:grpSpPr>
        <p:sp>
          <p:nvSpPr>
            <p:cNvPr id="325" name="Google Shape;325;p12"/>
            <p:cNvSpPr/>
            <p:nvPr/>
          </p:nvSpPr>
          <p:spPr>
            <a:xfrm>
              <a:off x="0" y="0"/>
              <a:ext cx="5293141" cy="3747207"/>
            </a:xfrm>
            <a:custGeom>
              <a:rect b="b" l="l" r="r" t="t"/>
              <a:pathLst>
                <a:path extrusionOk="0" h="3747207" w="5293141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7" name="Google Shape;327;p12"/>
          <p:cNvSpPr/>
          <p:nvPr/>
        </p:nvSpPr>
        <p:spPr>
          <a:xfrm>
            <a:off x="957800" y="4050650"/>
            <a:ext cx="6760116" cy="4714804"/>
          </a:xfrm>
          <a:custGeom>
            <a:rect b="b" l="l" r="r" t="t"/>
            <a:pathLst>
              <a:path extrusionOk="0" h="3727118" w="6035818">
                <a:moveTo>
                  <a:pt x="0" y="0"/>
                </a:moveTo>
                <a:lnTo>
                  <a:pt x="6035818" y="0"/>
                </a:lnTo>
                <a:lnTo>
                  <a:pt x="6035818" y="3727118"/>
                </a:lnTo>
                <a:lnTo>
                  <a:pt x="0" y="3727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8" name="Google Shape;328;p12"/>
          <p:cNvSpPr/>
          <p:nvPr/>
        </p:nvSpPr>
        <p:spPr>
          <a:xfrm rot="8100000">
            <a:off x="-2183004" y="-116698"/>
            <a:ext cx="7820097" cy="4308162"/>
          </a:xfrm>
          <a:custGeom>
            <a:rect b="b" l="l" r="r" t="t"/>
            <a:pathLst>
              <a:path extrusionOk="0" h="4308162" w="7820097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29" name="Google Shape;329;p12"/>
          <p:cNvSpPr txBox="1"/>
          <p:nvPr/>
        </p:nvSpPr>
        <p:spPr>
          <a:xfrm>
            <a:off x="1247650" y="5196025"/>
            <a:ext cx="6470400" cy="24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Asking for consent</a:t>
            </a:r>
            <a:endParaRPr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Building </a:t>
            </a:r>
            <a:r>
              <a:rPr b="1" lang="en-US" sz="2400">
                <a:latin typeface="DM Sans"/>
                <a:ea typeface="DM Sans"/>
                <a:cs typeface="DM Sans"/>
                <a:sym typeface="DM Sans"/>
              </a:rPr>
              <a:t>r</a:t>
            </a:r>
            <a:r>
              <a:rPr b="1" lang="en-US" sz="2400">
                <a:latin typeface="DM Sans"/>
                <a:ea typeface="DM Sans"/>
                <a:cs typeface="DM Sans"/>
                <a:sym typeface="DM Sans"/>
              </a:rPr>
              <a:t>apport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Never lead questions with </a:t>
            </a:r>
            <a:r>
              <a:rPr b="1" lang="en-US" sz="2400">
                <a:latin typeface="DM Sans"/>
                <a:ea typeface="DM Sans"/>
                <a:cs typeface="DM Sans"/>
                <a:sym typeface="DM Sans"/>
              </a:rPr>
              <a:t>solutions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Going with the interview </a:t>
            </a:r>
            <a:r>
              <a:rPr b="1" lang="en-US" sz="2400">
                <a:latin typeface="DM Sans"/>
                <a:ea typeface="DM Sans"/>
                <a:cs typeface="DM Sans"/>
                <a:sym typeface="DM Sans"/>
              </a:rPr>
              <a:t>flow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DM Sans"/>
                <a:ea typeface="DM Sans"/>
                <a:cs typeface="DM Sans"/>
                <a:sym typeface="DM Sans"/>
              </a:rPr>
              <a:t>Guiding back to </a:t>
            </a:r>
            <a:r>
              <a:rPr b="1" lang="en-US" sz="2400">
                <a:latin typeface="DM Sans"/>
                <a:ea typeface="DM Sans"/>
                <a:cs typeface="DM Sans"/>
                <a:sym typeface="DM Sans"/>
              </a:rPr>
              <a:t>problem space</a:t>
            </a:r>
            <a:endParaRPr b="1" sz="24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30" name="Google Shape;330;p12"/>
          <p:cNvGrpSpPr/>
          <p:nvPr/>
        </p:nvGrpSpPr>
        <p:grpSpPr>
          <a:xfrm>
            <a:off x="1247643" y="2010899"/>
            <a:ext cx="5456124" cy="2286485"/>
            <a:chOff x="0" y="-9525"/>
            <a:chExt cx="1962273" cy="822325"/>
          </a:xfrm>
        </p:grpSpPr>
        <p:sp>
          <p:nvSpPr>
            <p:cNvPr id="331" name="Google Shape;331;p12"/>
            <p:cNvSpPr/>
            <p:nvPr/>
          </p:nvSpPr>
          <p:spPr>
            <a:xfrm>
              <a:off x="0" y="0"/>
              <a:ext cx="1962273" cy="611733"/>
            </a:xfrm>
            <a:custGeom>
              <a:rect b="b" l="l" r="r" t="t"/>
              <a:pathLst>
                <a:path extrusionOk="0"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2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3" name="Google Shape;333;p12"/>
          <p:cNvSpPr txBox="1"/>
          <p:nvPr/>
        </p:nvSpPr>
        <p:spPr>
          <a:xfrm>
            <a:off x="1463046" y="2145700"/>
            <a:ext cx="50253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62"/>
              <a:t>Questions…</a:t>
            </a:r>
            <a:endParaRPr/>
          </a:p>
        </p:txBody>
      </p:sp>
      <p:sp>
        <p:nvSpPr>
          <p:cNvPr id="334" name="Google Shape;334;p12"/>
          <p:cNvSpPr/>
          <p:nvPr/>
        </p:nvSpPr>
        <p:spPr>
          <a:xfrm>
            <a:off x="15870058" y="1413269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35" name="Google Shape;335;p12"/>
          <p:cNvGrpSpPr/>
          <p:nvPr/>
        </p:nvGrpSpPr>
        <p:grpSpPr>
          <a:xfrm>
            <a:off x="8258067" y="3037801"/>
            <a:ext cx="2139726" cy="2040801"/>
            <a:chOff x="-366471" y="-11891"/>
            <a:chExt cx="15572971" cy="14863810"/>
          </a:xfrm>
        </p:grpSpPr>
        <p:sp>
          <p:nvSpPr>
            <p:cNvPr id="336" name="Google Shape;336;p12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2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8" name="Google Shape;338;p12"/>
          <p:cNvGrpSpPr/>
          <p:nvPr/>
        </p:nvGrpSpPr>
        <p:grpSpPr>
          <a:xfrm>
            <a:off x="13317410" y="3040247"/>
            <a:ext cx="2139726" cy="2040801"/>
            <a:chOff x="-366471" y="-11891"/>
            <a:chExt cx="15572971" cy="14863810"/>
          </a:xfrm>
        </p:grpSpPr>
        <p:sp>
          <p:nvSpPr>
            <p:cNvPr id="339" name="Google Shape;339;p12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2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12"/>
          <p:cNvSpPr txBox="1"/>
          <p:nvPr/>
        </p:nvSpPr>
        <p:spPr>
          <a:xfrm>
            <a:off x="10517334" y="3115970"/>
            <a:ext cx="173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4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Jack, 21</a:t>
            </a:r>
            <a:endParaRPr b="1" sz="1849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42" name="Google Shape;342;p12"/>
          <p:cNvGrpSpPr/>
          <p:nvPr/>
        </p:nvGrpSpPr>
        <p:grpSpPr>
          <a:xfrm>
            <a:off x="10826696" y="6396012"/>
            <a:ext cx="2139726" cy="2040801"/>
            <a:chOff x="-366471" y="-11891"/>
            <a:chExt cx="15572971" cy="14863810"/>
          </a:xfrm>
        </p:grpSpPr>
        <p:sp>
          <p:nvSpPr>
            <p:cNvPr id="343" name="Google Shape;343;p12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2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5" name="Google Shape;345;p12"/>
          <p:cNvSpPr txBox="1"/>
          <p:nvPr/>
        </p:nvSpPr>
        <p:spPr>
          <a:xfrm>
            <a:off x="13333393" y="6395999"/>
            <a:ext cx="173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4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Claudi</a:t>
            </a:r>
            <a:r>
              <a:rPr b="1" lang="en-US" sz="1849">
                <a:latin typeface="DM Sans"/>
                <a:ea typeface="DM Sans"/>
                <a:cs typeface="DM Sans"/>
                <a:sym typeface="DM Sans"/>
              </a:rPr>
              <a:t>a,</a:t>
            </a:r>
            <a:r>
              <a:rPr b="1" i="0" lang="en-US" sz="184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55</a:t>
            </a:r>
            <a:endParaRPr sz="1600"/>
          </a:p>
        </p:txBody>
      </p:sp>
      <p:sp>
        <p:nvSpPr>
          <p:cNvPr id="346" name="Google Shape;346;p12"/>
          <p:cNvSpPr txBox="1"/>
          <p:nvPr/>
        </p:nvSpPr>
        <p:spPr>
          <a:xfrm>
            <a:off x="15529040" y="3115970"/>
            <a:ext cx="173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49">
                <a:latin typeface="DM Sans"/>
                <a:ea typeface="DM Sans"/>
                <a:cs typeface="DM Sans"/>
                <a:sym typeface="DM Sans"/>
              </a:rPr>
              <a:t>Nadia, 21</a:t>
            </a:r>
            <a:endParaRPr sz="1600"/>
          </a:p>
        </p:txBody>
      </p:sp>
      <p:sp>
        <p:nvSpPr>
          <p:cNvPr id="347" name="Google Shape;347;p12"/>
          <p:cNvSpPr/>
          <p:nvPr/>
        </p:nvSpPr>
        <p:spPr>
          <a:xfrm rot="-2533475">
            <a:off x="14640608" y="8018200"/>
            <a:ext cx="3896408" cy="2146567"/>
          </a:xfrm>
          <a:custGeom>
            <a:rect b="b" l="l" r="r" t="t"/>
            <a:pathLst>
              <a:path extrusionOk="0" h="2146567" w="3896408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48" name="Google Shape;348;p12"/>
          <p:cNvPicPr preferRelativeResize="0"/>
          <p:nvPr/>
        </p:nvPicPr>
        <p:blipFill rotWithShape="1">
          <a:blip r:embed="rId7">
            <a:alphaModFix/>
          </a:blip>
          <a:srcRect b="20311" l="41313" r="17704" t="30075"/>
          <a:stretch/>
        </p:blipFill>
        <p:spPr>
          <a:xfrm>
            <a:off x="10945605" y="6479027"/>
            <a:ext cx="1902600" cy="187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9" name="Google Shape;349;p12"/>
          <p:cNvPicPr preferRelativeResize="0"/>
          <p:nvPr/>
        </p:nvPicPr>
        <p:blipFill rotWithShape="1">
          <a:blip r:embed="rId8">
            <a:alphaModFix/>
          </a:blip>
          <a:srcRect b="9693" l="0" r="0" t="2339"/>
          <a:stretch/>
        </p:blipFill>
        <p:spPr>
          <a:xfrm>
            <a:off x="13436302" y="3110425"/>
            <a:ext cx="1902600" cy="190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50" name="Google Shape;350;p12"/>
          <p:cNvPicPr preferRelativeResize="0"/>
          <p:nvPr/>
        </p:nvPicPr>
        <p:blipFill rotWithShape="1">
          <a:blip r:embed="rId9">
            <a:alphaModFix/>
          </a:blip>
          <a:srcRect b="29088" l="0" r="6515" t="16355"/>
          <a:stretch/>
        </p:blipFill>
        <p:spPr>
          <a:xfrm>
            <a:off x="8352825" y="3075361"/>
            <a:ext cx="1950600" cy="197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g24c2f5a627c_2_131"/>
          <p:cNvGrpSpPr/>
          <p:nvPr/>
        </p:nvGrpSpPr>
        <p:grpSpPr>
          <a:xfrm>
            <a:off x="5660245" y="1018231"/>
            <a:ext cx="11624796" cy="8250535"/>
            <a:chOff x="0" y="-9525"/>
            <a:chExt cx="5293141" cy="3756732"/>
          </a:xfrm>
        </p:grpSpPr>
        <p:sp>
          <p:nvSpPr>
            <p:cNvPr id="356" name="Google Shape;356;g24c2f5a627c_2_131"/>
            <p:cNvSpPr/>
            <p:nvPr/>
          </p:nvSpPr>
          <p:spPr>
            <a:xfrm>
              <a:off x="0" y="0"/>
              <a:ext cx="5293141" cy="3747207"/>
            </a:xfrm>
            <a:custGeom>
              <a:rect b="b" l="l" r="r" t="t"/>
              <a:pathLst>
                <a:path extrusionOk="0" h="3747207" w="5293141">
                  <a:moveTo>
                    <a:pt x="22643" y="0"/>
                  </a:moveTo>
                  <a:lnTo>
                    <a:pt x="5270498" y="0"/>
                  </a:lnTo>
                  <a:cubicBezTo>
                    <a:pt x="5283004" y="0"/>
                    <a:pt x="5293141" y="10138"/>
                    <a:pt x="5293141" y="22643"/>
                  </a:cubicBezTo>
                  <a:lnTo>
                    <a:pt x="5293141" y="3724564"/>
                  </a:lnTo>
                  <a:cubicBezTo>
                    <a:pt x="5293141" y="3737070"/>
                    <a:pt x="5283004" y="3747207"/>
                    <a:pt x="5270498" y="3747207"/>
                  </a:cubicBezTo>
                  <a:lnTo>
                    <a:pt x="22643" y="3747207"/>
                  </a:lnTo>
                  <a:cubicBezTo>
                    <a:pt x="10138" y="3747207"/>
                    <a:pt x="0" y="3737070"/>
                    <a:pt x="0" y="3724564"/>
                  </a:cubicBezTo>
                  <a:lnTo>
                    <a:pt x="0" y="22643"/>
                  </a:lnTo>
                  <a:cubicBezTo>
                    <a:pt x="0" y="10138"/>
                    <a:pt x="10138" y="0"/>
                    <a:pt x="22643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g24c2f5a627c_2_13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" name="Google Shape;358;g24c2f5a627c_2_131"/>
          <p:cNvSpPr/>
          <p:nvPr/>
        </p:nvSpPr>
        <p:spPr>
          <a:xfrm>
            <a:off x="957800" y="4050650"/>
            <a:ext cx="6760116" cy="4714804"/>
          </a:xfrm>
          <a:custGeom>
            <a:rect b="b" l="l" r="r" t="t"/>
            <a:pathLst>
              <a:path extrusionOk="0" h="3727118" w="6035818">
                <a:moveTo>
                  <a:pt x="0" y="0"/>
                </a:moveTo>
                <a:lnTo>
                  <a:pt x="6035818" y="0"/>
                </a:lnTo>
                <a:lnTo>
                  <a:pt x="6035818" y="3727118"/>
                </a:lnTo>
                <a:lnTo>
                  <a:pt x="0" y="372711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9" name="Google Shape;359;g24c2f5a627c_2_131"/>
          <p:cNvSpPr/>
          <p:nvPr/>
        </p:nvSpPr>
        <p:spPr>
          <a:xfrm rot="8100000">
            <a:off x="-2187563" y="-117205"/>
            <a:ext cx="7824446" cy="4310558"/>
          </a:xfrm>
          <a:custGeom>
            <a:rect b="b" l="l" r="r" t="t"/>
            <a:pathLst>
              <a:path extrusionOk="0" h="4308162" w="7820097">
                <a:moveTo>
                  <a:pt x="0" y="0"/>
                </a:moveTo>
                <a:lnTo>
                  <a:pt x="7820096" y="0"/>
                </a:lnTo>
                <a:lnTo>
                  <a:pt x="7820096" y="4308162"/>
                </a:lnTo>
                <a:lnTo>
                  <a:pt x="0" y="43081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60" name="Google Shape;360;g24c2f5a627c_2_131"/>
          <p:cNvGrpSpPr/>
          <p:nvPr/>
        </p:nvGrpSpPr>
        <p:grpSpPr>
          <a:xfrm>
            <a:off x="1247643" y="2010899"/>
            <a:ext cx="5456100" cy="2286405"/>
            <a:chOff x="0" y="-9525"/>
            <a:chExt cx="1962273" cy="822300"/>
          </a:xfrm>
        </p:grpSpPr>
        <p:sp>
          <p:nvSpPr>
            <p:cNvPr id="361" name="Google Shape;361;g24c2f5a627c_2_131"/>
            <p:cNvSpPr/>
            <p:nvPr/>
          </p:nvSpPr>
          <p:spPr>
            <a:xfrm>
              <a:off x="0" y="0"/>
              <a:ext cx="1962273" cy="611733"/>
            </a:xfrm>
            <a:custGeom>
              <a:rect b="b" l="l" r="r" t="t"/>
              <a:pathLst>
                <a:path extrusionOk="0"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g24c2f5a627c_2_13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3" name="Google Shape;363;g24c2f5a627c_2_131"/>
          <p:cNvSpPr txBox="1"/>
          <p:nvPr/>
        </p:nvSpPr>
        <p:spPr>
          <a:xfrm>
            <a:off x="1463046" y="2145700"/>
            <a:ext cx="5025300" cy="10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62"/>
              <a:t>Questions…</a:t>
            </a:r>
            <a:endParaRPr/>
          </a:p>
        </p:txBody>
      </p:sp>
      <p:sp>
        <p:nvSpPr>
          <p:cNvPr id="364" name="Google Shape;364;g24c2f5a627c_2_131"/>
          <p:cNvSpPr/>
          <p:nvPr/>
        </p:nvSpPr>
        <p:spPr>
          <a:xfrm>
            <a:off x="15870058" y="1413269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g24c2f5a627c_2_131"/>
          <p:cNvSpPr/>
          <p:nvPr/>
        </p:nvSpPr>
        <p:spPr>
          <a:xfrm rot="-2535843">
            <a:off x="14640238" y="8016824"/>
            <a:ext cx="3896128" cy="2146413"/>
          </a:xfrm>
          <a:custGeom>
            <a:rect b="b" l="l" r="r" t="t"/>
            <a:pathLst>
              <a:path extrusionOk="0" h="2146567" w="3896408">
                <a:moveTo>
                  <a:pt x="0" y="0"/>
                </a:moveTo>
                <a:lnTo>
                  <a:pt x="3896408" y="0"/>
                </a:lnTo>
                <a:lnTo>
                  <a:pt x="3896408" y="2146567"/>
                </a:lnTo>
                <a:lnTo>
                  <a:pt x="0" y="21465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6" name="Google Shape;366;g24c2f5a627c_2_131"/>
          <p:cNvSpPr txBox="1"/>
          <p:nvPr/>
        </p:nvSpPr>
        <p:spPr>
          <a:xfrm>
            <a:off x="1171600" y="4682000"/>
            <a:ext cx="6369300" cy="33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1">
              <a:latin typeface="DM Sans"/>
              <a:ea typeface="DM Sans"/>
              <a:cs typeface="DM Sans"/>
              <a:sym typeface="DM Sans"/>
            </a:endParaRPr>
          </a:p>
          <a:p>
            <a:pPr indent="-226830" lvl="1" marL="45366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1"/>
              <a:buFont typeface="Arial"/>
              <a:buChar char="•"/>
            </a:pPr>
            <a:r>
              <a:rPr b="0" i="0" lang="en-US" sz="2101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 </a:t>
            </a: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does your </a:t>
            </a:r>
            <a:r>
              <a:rPr b="1" lang="en-US" sz="2101">
                <a:latin typeface="DM Sans"/>
                <a:ea typeface="DM Sans"/>
                <a:cs typeface="DM Sans"/>
                <a:sym typeface="DM Sans"/>
              </a:rPr>
              <a:t>typical </a:t>
            </a: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day look like?</a:t>
            </a:r>
            <a:endParaRPr sz="2101">
              <a:latin typeface="DM Sans"/>
              <a:ea typeface="DM Sans"/>
              <a:cs typeface="DM Sans"/>
              <a:sym typeface="DM Sans"/>
            </a:endParaRPr>
          </a:p>
          <a:p>
            <a:pPr indent="-226830" lvl="1" marL="45366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SzPts val="2101"/>
              <a:buFont typeface="DM Sans"/>
              <a:buChar char="•"/>
            </a:pP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When I say ‘active lifestyle’ what do you think of?</a:t>
            </a:r>
            <a:endParaRPr sz="2101">
              <a:latin typeface="DM Sans"/>
              <a:ea typeface="DM Sans"/>
              <a:cs typeface="DM Sans"/>
              <a:sym typeface="DM Sans"/>
            </a:endParaRPr>
          </a:p>
          <a:p>
            <a:pPr indent="-226830" lvl="1" marL="45366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1"/>
              <a:buFont typeface="Arial"/>
              <a:buChar char="•"/>
            </a:pP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How do you </a:t>
            </a:r>
            <a:r>
              <a:rPr b="1" lang="en-US" sz="2101">
                <a:latin typeface="DM Sans"/>
                <a:ea typeface="DM Sans"/>
                <a:cs typeface="DM Sans"/>
                <a:sym typeface="DM Sans"/>
              </a:rPr>
              <a:t>feel </a:t>
            </a: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about your active habits?</a:t>
            </a:r>
            <a:endParaRPr sz="2101">
              <a:latin typeface="DM Sans"/>
              <a:ea typeface="DM Sans"/>
              <a:cs typeface="DM Sans"/>
              <a:sym typeface="DM Sans"/>
            </a:endParaRPr>
          </a:p>
          <a:p>
            <a:pPr indent="-226830" lvl="1" marL="45366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1"/>
              <a:buFont typeface="Arial"/>
              <a:buChar char="•"/>
            </a:pP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When do you think you </a:t>
            </a:r>
            <a:r>
              <a:rPr b="1" lang="en-US" sz="2101">
                <a:latin typeface="DM Sans"/>
                <a:ea typeface="DM Sans"/>
                <a:cs typeface="DM Sans"/>
                <a:sym typeface="DM Sans"/>
              </a:rPr>
              <a:t>struggle</a:t>
            </a: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?</a:t>
            </a:r>
            <a:endParaRPr/>
          </a:p>
          <a:p>
            <a:pPr indent="-226830" lvl="1" marL="45366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1"/>
              <a:buFont typeface="Arial"/>
              <a:buChar char="•"/>
            </a:pP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What helps you keep up with your goals?</a:t>
            </a:r>
            <a:endParaRPr sz="2101">
              <a:latin typeface="DM Sans"/>
              <a:ea typeface="DM Sans"/>
              <a:cs typeface="DM Sans"/>
              <a:sym typeface="DM Sans"/>
            </a:endParaRPr>
          </a:p>
          <a:p>
            <a:pPr indent="-226830" lvl="1" marL="453660" marR="0" rtl="0" algn="l">
              <a:lnSpc>
                <a:spcPct val="139981"/>
              </a:lnSpc>
              <a:spcBef>
                <a:spcPts val="0"/>
              </a:spcBef>
              <a:spcAft>
                <a:spcPts val="0"/>
              </a:spcAft>
              <a:buSzPts val="2101"/>
              <a:buFont typeface="DM Sans"/>
              <a:buChar char="•"/>
            </a:pP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Tell me a </a:t>
            </a:r>
            <a:r>
              <a:rPr b="1" lang="en-US" sz="2101">
                <a:latin typeface="DM Sans"/>
                <a:ea typeface="DM Sans"/>
                <a:cs typeface="DM Sans"/>
                <a:sym typeface="DM Sans"/>
              </a:rPr>
              <a:t>story </a:t>
            </a:r>
            <a:r>
              <a:rPr lang="en-US" sz="2101">
                <a:latin typeface="DM Sans"/>
                <a:ea typeface="DM Sans"/>
                <a:cs typeface="DM Sans"/>
                <a:sym typeface="DM Sans"/>
              </a:rPr>
              <a:t>about a time you…</a:t>
            </a:r>
            <a:endParaRPr sz="2101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67" name="Google Shape;367;g24c2f5a627c_2_131"/>
          <p:cNvGrpSpPr/>
          <p:nvPr/>
        </p:nvGrpSpPr>
        <p:grpSpPr>
          <a:xfrm>
            <a:off x="8258067" y="3037801"/>
            <a:ext cx="2139726" cy="2040801"/>
            <a:chOff x="-366471" y="-11891"/>
            <a:chExt cx="15572971" cy="14863810"/>
          </a:xfrm>
        </p:grpSpPr>
        <p:sp>
          <p:nvSpPr>
            <p:cNvPr id="368" name="Google Shape;368;g24c2f5a627c_2_131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24c2f5a627c_2_131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0" name="Google Shape;370;g24c2f5a627c_2_131"/>
          <p:cNvGrpSpPr/>
          <p:nvPr/>
        </p:nvGrpSpPr>
        <p:grpSpPr>
          <a:xfrm>
            <a:off x="13317410" y="3040247"/>
            <a:ext cx="2139726" cy="2040801"/>
            <a:chOff x="-366471" y="-11891"/>
            <a:chExt cx="15572971" cy="14863810"/>
          </a:xfrm>
        </p:grpSpPr>
        <p:sp>
          <p:nvSpPr>
            <p:cNvPr id="371" name="Google Shape;371;g24c2f5a627c_2_131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g24c2f5a627c_2_131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3" name="Google Shape;373;g24c2f5a627c_2_131"/>
          <p:cNvSpPr txBox="1"/>
          <p:nvPr/>
        </p:nvSpPr>
        <p:spPr>
          <a:xfrm>
            <a:off x="10517334" y="3115970"/>
            <a:ext cx="173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4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Jack, 21</a:t>
            </a:r>
            <a:endParaRPr b="1" sz="1849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74" name="Google Shape;374;g24c2f5a627c_2_131"/>
          <p:cNvGrpSpPr/>
          <p:nvPr/>
        </p:nvGrpSpPr>
        <p:grpSpPr>
          <a:xfrm>
            <a:off x="10826696" y="6396012"/>
            <a:ext cx="2139726" cy="2040801"/>
            <a:chOff x="-366471" y="-11891"/>
            <a:chExt cx="15572971" cy="14863810"/>
          </a:xfrm>
        </p:grpSpPr>
        <p:sp>
          <p:nvSpPr>
            <p:cNvPr id="375" name="Google Shape;375;g24c2f5a627c_2_131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g24c2f5a627c_2_131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7" name="Google Shape;377;g24c2f5a627c_2_131"/>
          <p:cNvSpPr txBox="1"/>
          <p:nvPr/>
        </p:nvSpPr>
        <p:spPr>
          <a:xfrm>
            <a:off x="13333393" y="6395999"/>
            <a:ext cx="173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4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Claudi</a:t>
            </a:r>
            <a:r>
              <a:rPr b="1" lang="en-US" sz="1849">
                <a:latin typeface="DM Sans"/>
                <a:ea typeface="DM Sans"/>
                <a:cs typeface="DM Sans"/>
                <a:sym typeface="DM Sans"/>
              </a:rPr>
              <a:t>a,</a:t>
            </a:r>
            <a:r>
              <a:rPr b="1" i="0" lang="en-US" sz="184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55</a:t>
            </a:r>
            <a:endParaRPr sz="1600"/>
          </a:p>
        </p:txBody>
      </p:sp>
      <p:sp>
        <p:nvSpPr>
          <p:cNvPr id="378" name="Google Shape;378;g24c2f5a627c_2_131"/>
          <p:cNvSpPr txBox="1"/>
          <p:nvPr/>
        </p:nvSpPr>
        <p:spPr>
          <a:xfrm>
            <a:off x="15529040" y="3115970"/>
            <a:ext cx="17358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49">
                <a:latin typeface="DM Sans"/>
                <a:ea typeface="DM Sans"/>
                <a:cs typeface="DM Sans"/>
                <a:sym typeface="DM Sans"/>
              </a:rPr>
              <a:t>Nadia, 21</a:t>
            </a:r>
            <a:endParaRPr sz="1600"/>
          </a:p>
        </p:txBody>
      </p:sp>
      <p:pic>
        <p:nvPicPr>
          <p:cNvPr id="379" name="Google Shape;379;g24c2f5a627c_2_131"/>
          <p:cNvPicPr preferRelativeResize="0"/>
          <p:nvPr/>
        </p:nvPicPr>
        <p:blipFill rotWithShape="1">
          <a:blip r:embed="rId7">
            <a:alphaModFix/>
          </a:blip>
          <a:srcRect b="20311" l="41313" r="17704" t="30075"/>
          <a:stretch/>
        </p:blipFill>
        <p:spPr>
          <a:xfrm>
            <a:off x="10945605" y="6479027"/>
            <a:ext cx="1902600" cy="1876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0" name="Google Shape;380;g24c2f5a627c_2_131"/>
          <p:cNvPicPr preferRelativeResize="0"/>
          <p:nvPr/>
        </p:nvPicPr>
        <p:blipFill rotWithShape="1">
          <a:blip r:embed="rId8">
            <a:alphaModFix/>
          </a:blip>
          <a:srcRect b="9693" l="0" r="0" t="2339"/>
          <a:stretch/>
        </p:blipFill>
        <p:spPr>
          <a:xfrm>
            <a:off x="13436302" y="3110425"/>
            <a:ext cx="1902600" cy="1902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81" name="Google Shape;381;g24c2f5a627c_2_131"/>
          <p:cNvPicPr preferRelativeResize="0"/>
          <p:nvPr/>
        </p:nvPicPr>
        <p:blipFill rotWithShape="1">
          <a:blip r:embed="rId9">
            <a:alphaModFix/>
          </a:blip>
          <a:srcRect b="29088" l="0" r="6515" t="16355"/>
          <a:stretch/>
        </p:blipFill>
        <p:spPr>
          <a:xfrm>
            <a:off x="8352825" y="3075361"/>
            <a:ext cx="1950600" cy="19725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6" name="Google Shape;386;g24c2018d28d_5_31"/>
          <p:cNvGrpSpPr/>
          <p:nvPr/>
        </p:nvGrpSpPr>
        <p:grpSpPr>
          <a:xfrm>
            <a:off x="1028700" y="3149505"/>
            <a:ext cx="5493968" cy="4366375"/>
            <a:chOff x="0" y="-9525"/>
            <a:chExt cx="2501579" cy="1988150"/>
          </a:xfrm>
        </p:grpSpPr>
        <p:sp>
          <p:nvSpPr>
            <p:cNvPr id="387" name="Google Shape;387;g24c2018d28d_5_31"/>
            <p:cNvSpPr/>
            <p:nvPr/>
          </p:nvSpPr>
          <p:spPr>
            <a:xfrm>
              <a:off x="0" y="0"/>
              <a:ext cx="2501579" cy="1978625"/>
            </a:xfrm>
            <a:custGeom>
              <a:rect b="b" l="l" r="r" t="t"/>
              <a:pathLst>
                <a:path extrusionOk="0" h="1978625" w="2501579">
                  <a:moveTo>
                    <a:pt x="47912" y="0"/>
                  </a:moveTo>
                  <a:lnTo>
                    <a:pt x="2453667" y="0"/>
                  </a:lnTo>
                  <a:cubicBezTo>
                    <a:pt x="2480128" y="0"/>
                    <a:pt x="2501579" y="21451"/>
                    <a:pt x="2501579" y="47912"/>
                  </a:cubicBezTo>
                  <a:lnTo>
                    <a:pt x="2501579" y="1930714"/>
                  </a:lnTo>
                  <a:cubicBezTo>
                    <a:pt x="2501579" y="1957175"/>
                    <a:pt x="2480128" y="1978625"/>
                    <a:pt x="2453667" y="1978625"/>
                  </a:cubicBezTo>
                  <a:lnTo>
                    <a:pt x="47912" y="1978625"/>
                  </a:lnTo>
                  <a:cubicBezTo>
                    <a:pt x="21451" y="1978625"/>
                    <a:pt x="0" y="1957175"/>
                    <a:pt x="0" y="1930714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g24c2018d28d_5_3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9" name="Google Shape;389;g24c2018d28d_5_31"/>
          <p:cNvGrpSpPr/>
          <p:nvPr/>
        </p:nvGrpSpPr>
        <p:grpSpPr>
          <a:xfrm>
            <a:off x="4668830" y="4316738"/>
            <a:ext cx="1122811" cy="1049385"/>
            <a:chOff x="-366471" y="-11891"/>
            <a:chExt cx="15572971" cy="14863810"/>
          </a:xfrm>
        </p:grpSpPr>
        <p:sp>
          <p:nvSpPr>
            <p:cNvPr id="390" name="Google Shape;390;g24c2018d28d_5_31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g24c2018d28d_5_31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2" name="Google Shape;392;g24c2018d28d_5_31"/>
          <p:cNvSpPr/>
          <p:nvPr/>
        </p:nvSpPr>
        <p:spPr>
          <a:xfrm rot="1682327">
            <a:off x="15806443" y="5661507"/>
            <a:ext cx="2908883" cy="6225235"/>
          </a:xfrm>
          <a:custGeom>
            <a:rect b="b" l="l" r="r" t="t"/>
            <a:pathLst>
              <a:path extrusionOk="0" h="6226150" w="290931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3" name="Google Shape;393;g24c2018d28d_5_31"/>
          <p:cNvSpPr/>
          <p:nvPr/>
        </p:nvSpPr>
        <p:spPr>
          <a:xfrm>
            <a:off x="5165191" y="3571887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394" name="Google Shape;394;g24c2018d28d_5_31"/>
          <p:cNvGrpSpPr/>
          <p:nvPr/>
        </p:nvGrpSpPr>
        <p:grpSpPr>
          <a:xfrm>
            <a:off x="7333345" y="1075782"/>
            <a:ext cx="7965650" cy="2496111"/>
            <a:chOff x="0" y="-9525"/>
            <a:chExt cx="3627015" cy="1136559"/>
          </a:xfrm>
        </p:grpSpPr>
        <p:sp>
          <p:nvSpPr>
            <p:cNvPr id="395" name="Google Shape;395;g24c2018d28d_5_3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g24c2018d28d_5_3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7" name="Google Shape;397;g24c2018d28d_5_31"/>
          <p:cNvCxnSpPr/>
          <p:nvPr/>
        </p:nvCxnSpPr>
        <p:spPr>
          <a:xfrm>
            <a:off x="1166017" y="4077627"/>
            <a:ext cx="516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98" name="Google Shape;398;g24c2018d28d_5_31"/>
          <p:cNvSpPr/>
          <p:nvPr/>
        </p:nvSpPr>
        <p:spPr>
          <a:xfrm>
            <a:off x="4382760" y="1603609"/>
            <a:ext cx="2899314" cy="1309640"/>
          </a:xfrm>
          <a:custGeom>
            <a:rect b="b" l="l" r="r" t="t"/>
            <a:pathLst>
              <a:path extrusionOk="0" h="1309640" w="2899314">
                <a:moveTo>
                  <a:pt x="0" y="0"/>
                </a:moveTo>
                <a:lnTo>
                  <a:pt x="2899314" y="0"/>
                </a:lnTo>
                <a:lnTo>
                  <a:pt x="2899314" y="1309640"/>
                </a:lnTo>
                <a:lnTo>
                  <a:pt x="0" y="1309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99" name="Google Shape;399;g24c2018d28d_5_31"/>
          <p:cNvSpPr/>
          <p:nvPr/>
        </p:nvSpPr>
        <p:spPr>
          <a:xfrm flipH="1" rot="10800000">
            <a:off x="4171825" y="7658747"/>
            <a:ext cx="2899314" cy="1309640"/>
          </a:xfrm>
          <a:custGeom>
            <a:rect b="b" l="l" r="r" t="t"/>
            <a:pathLst>
              <a:path extrusionOk="0" h="1309640" w="2899314">
                <a:moveTo>
                  <a:pt x="0" y="1309640"/>
                </a:moveTo>
                <a:lnTo>
                  <a:pt x="2899314" y="1309640"/>
                </a:lnTo>
                <a:lnTo>
                  <a:pt x="2899314" y="0"/>
                </a:lnTo>
                <a:lnTo>
                  <a:pt x="0" y="0"/>
                </a:lnTo>
                <a:lnTo>
                  <a:pt x="0" y="130964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0" name="Google Shape;400;g24c2018d28d_5_31"/>
          <p:cNvGrpSpPr/>
          <p:nvPr/>
        </p:nvGrpSpPr>
        <p:grpSpPr>
          <a:xfrm>
            <a:off x="7333345" y="4037658"/>
            <a:ext cx="7965650" cy="2496111"/>
            <a:chOff x="0" y="-9525"/>
            <a:chExt cx="3627015" cy="1136559"/>
          </a:xfrm>
        </p:grpSpPr>
        <p:sp>
          <p:nvSpPr>
            <p:cNvPr id="401" name="Google Shape;401;g24c2018d28d_5_3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g24c2018d28d_5_3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3" name="Google Shape;403;g24c2018d28d_5_31"/>
          <p:cNvSpPr/>
          <p:nvPr/>
        </p:nvSpPr>
        <p:spPr>
          <a:xfrm>
            <a:off x="6077773" y="4987988"/>
            <a:ext cx="1556866" cy="710320"/>
          </a:xfrm>
          <a:custGeom>
            <a:rect b="b" l="l" r="r" t="t"/>
            <a:pathLst>
              <a:path extrusionOk="0" h="710320" w="1556866">
                <a:moveTo>
                  <a:pt x="0" y="0"/>
                </a:moveTo>
                <a:lnTo>
                  <a:pt x="1556866" y="0"/>
                </a:lnTo>
                <a:lnTo>
                  <a:pt x="1556866" y="710320"/>
                </a:lnTo>
                <a:lnTo>
                  <a:pt x="0" y="710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4" name="Google Shape;404;g24c2018d28d_5_31"/>
          <p:cNvSpPr/>
          <p:nvPr/>
        </p:nvSpPr>
        <p:spPr>
          <a:xfrm rot="1682327">
            <a:off x="-600598" y="-928793"/>
            <a:ext cx="2635568" cy="5640319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05" name="Google Shape;405;g24c2018d28d_5_31"/>
          <p:cNvGrpSpPr/>
          <p:nvPr/>
        </p:nvGrpSpPr>
        <p:grpSpPr>
          <a:xfrm>
            <a:off x="7333345" y="6998619"/>
            <a:ext cx="7965650" cy="2496111"/>
            <a:chOff x="0" y="-9525"/>
            <a:chExt cx="3627015" cy="1136559"/>
          </a:xfrm>
        </p:grpSpPr>
        <p:sp>
          <p:nvSpPr>
            <p:cNvPr id="406" name="Google Shape;406;g24c2018d28d_5_3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g24c2018d28d_5_3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8" name="Google Shape;408;g24c2018d28d_5_31"/>
          <p:cNvSpPr/>
          <p:nvPr/>
        </p:nvSpPr>
        <p:spPr>
          <a:xfrm>
            <a:off x="16343506" y="-68534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09" name="Google Shape;409;g24c2018d28d_5_31"/>
          <p:cNvSpPr txBox="1"/>
          <p:nvPr/>
        </p:nvSpPr>
        <p:spPr>
          <a:xfrm>
            <a:off x="1504100" y="5783225"/>
            <a:ext cx="45432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Stanford senior with a busy schedule</a:t>
            </a:r>
            <a:endParaRPr sz="2800"/>
          </a:p>
        </p:txBody>
      </p:sp>
      <p:sp>
        <p:nvSpPr>
          <p:cNvPr id="410" name="Google Shape;410;g24c2018d28d_5_31"/>
          <p:cNvSpPr txBox="1"/>
          <p:nvPr/>
        </p:nvSpPr>
        <p:spPr>
          <a:xfrm>
            <a:off x="7665475" y="4213050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M Sans Medium"/>
                <a:ea typeface="DM Sans Medium"/>
                <a:cs typeface="DM Sans Medium"/>
                <a:sym typeface="DM Sans Medium"/>
              </a:rPr>
              <a:t>Recruited through Slack</a:t>
            </a:r>
            <a:endParaRPr sz="4000"/>
          </a:p>
        </p:txBody>
      </p:sp>
      <p:sp>
        <p:nvSpPr>
          <p:cNvPr id="411" name="Google Shape;411;g24c2018d28d_5_31"/>
          <p:cNvSpPr txBox="1"/>
          <p:nvPr/>
        </p:nvSpPr>
        <p:spPr>
          <a:xfrm>
            <a:off x="7665475" y="7175363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Never works out during the quarter, yet enjoys the gym</a:t>
            </a:r>
            <a:endParaRPr sz="4000"/>
          </a:p>
        </p:txBody>
      </p:sp>
      <p:sp>
        <p:nvSpPr>
          <p:cNvPr id="412" name="Google Shape;412;g24c2018d28d_5_31"/>
          <p:cNvSpPr txBox="1"/>
          <p:nvPr/>
        </p:nvSpPr>
        <p:spPr>
          <a:xfrm>
            <a:off x="7665475" y="1251638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interview was conducted in his dorm</a:t>
            </a:r>
            <a:endParaRPr sz="4000"/>
          </a:p>
        </p:txBody>
      </p:sp>
      <p:sp>
        <p:nvSpPr>
          <p:cNvPr id="413" name="Google Shape;413;g24c2018d28d_5_31"/>
          <p:cNvSpPr txBox="1"/>
          <p:nvPr/>
        </p:nvSpPr>
        <p:spPr>
          <a:xfrm>
            <a:off x="1314825" y="4266225"/>
            <a:ext cx="33540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Jack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14" name="Google Shape;414;g24c2018d28d_5_31"/>
          <p:cNvPicPr preferRelativeResize="0"/>
          <p:nvPr/>
        </p:nvPicPr>
        <p:blipFill rotWithShape="1">
          <a:blip r:embed="rId9">
            <a:alphaModFix/>
          </a:blip>
          <a:srcRect b="29088" l="0" r="6515" t="16355"/>
          <a:stretch/>
        </p:blipFill>
        <p:spPr>
          <a:xfrm>
            <a:off x="4730750" y="4355225"/>
            <a:ext cx="999000" cy="9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g24c2f5a627c_0_117"/>
          <p:cNvGrpSpPr/>
          <p:nvPr/>
        </p:nvGrpSpPr>
        <p:grpSpPr>
          <a:xfrm>
            <a:off x="1028700" y="3149505"/>
            <a:ext cx="5493968" cy="4366375"/>
            <a:chOff x="0" y="-9525"/>
            <a:chExt cx="2501579" cy="1988150"/>
          </a:xfrm>
        </p:grpSpPr>
        <p:sp>
          <p:nvSpPr>
            <p:cNvPr id="420" name="Google Shape;420;g24c2f5a627c_0_117"/>
            <p:cNvSpPr/>
            <p:nvPr/>
          </p:nvSpPr>
          <p:spPr>
            <a:xfrm>
              <a:off x="0" y="0"/>
              <a:ext cx="2501579" cy="1978625"/>
            </a:xfrm>
            <a:custGeom>
              <a:rect b="b" l="l" r="r" t="t"/>
              <a:pathLst>
                <a:path extrusionOk="0" h="1978625" w="2501579">
                  <a:moveTo>
                    <a:pt x="47912" y="0"/>
                  </a:moveTo>
                  <a:lnTo>
                    <a:pt x="2453667" y="0"/>
                  </a:lnTo>
                  <a:cubicBezTo>
                    <a:pt x="2480128" y="0"/>
                    <a:pt x="2501579" y="21451"/>
                    <a:pt x="2501579" y="47912"/>
                  </a:cubicBezTo>
                  <a:lnTo>
                    <a:pt x="2501579" y="1930714"/>
                  </a:lnTo>
                  <a:cubicBezTo>
                    <a:pt x="2501579" y="1957175"/>
                    <a:pt x="2480128" y="1978625"/>
                    <a:pt x="2453667" y="1978625"/>
                  </a:cubicBezTo>
                  <a:lnTo>
                    <a:pt x="47912" y="1978625"/>
                  </a:lnTo>
                  <a:cubicBezTo>
                    <a:pt x="21451" y="1978625"/>
                    <a:pt x="0" y="1957175"/>
                    <a:pt x="0" y="1930714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g24c2f5a627c_0_117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22" name="Google Shape;422;g24c2f5a627c_0_117"/>
          <p:cNvGrpSpPr/>
          <p:nvPr/>
        </p:nvGrpSpPr>
        <p:grpSpPr>
          <a:xfrm>
            <a:off x="4668830" y="4316738"/>
            <a:ext cx="1122811" cy="1049385"/>
            <a:chOff x="-366471" y="-11891"/>
            <a:chExt cx="15572971" cy="14863810"/>
          </a:xfrm>
        </p:grpSpPr>
        <p:sp>
          <p:nvSpPr>
            <p:cNvPr id="423" name="Google Shape;423;g24c2f5a627c_0_117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g24c2f5a627c_0_117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g24c2f5a627c_0_117"/>
          <p:cNvSpPr/>
          <p:nvPr/>
        </p:nvSpPr>
        <p:spPr>
          <a:xfrm rot="1682327">
            <a:off x="15806443" y="5661507"/>
            <a:ext cx="2908883" cy="6225235"/>
          </a:xfrm>
          <a:custGeom>
            <a:rect b="b" l="l" r="r" t="t"/>
            <a:pathLst>
              <a:path extrusionOk="0" h="6226150" w="290931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6" name="Google Shape;426;g24c2f5a627c_0_117"/>
          <p:cNvSpPr/>
          <p:nvPr/>
        </p:nvSpPr>
        <p:spPr>
          <a:xfrm>
            <a:off x="5165191" y="3571887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27" name="Google Shape;427;g24c2f5a627c_0_117"/>
          <p:cNvCxnSpPr/>
          <p:nvPr/>
        </p:nvCxnSpPr>
        <p:spPr>
          <a:xfrm>
            <a:off x="1166017" y="4077627"/>
            <a:ext cx="516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428" name="Google Shape;428;g24c2f5a627c_0_117"/>
          <p:cNvGrpSpPr/>
          <p:nvPr/>
        </p:nvGrpSpPr>
        <p:grpSpPr>
          <a:xfrm>
            <a:off x="7354038" y="2583404"/>
            <a:ext cx="7965650" cy="5498559"/>
            <a:chOff x="0" y="-9525"/>
            <a:chExt cx="3627015" cy="1136559"/>
          </a:xfrm>
        </p:grpSpPr>
        <p:sp>
          <p:nvSpPr>
            <p:cNvPr id="429" name="Google Shape;429;g24c2f5a627c_0_117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g24c2f5a627c_0_117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31" name="Google Shape;431;g24c2f5a627c_0_117"/>
          <p:cNvSpPr/>
          <p:nvPr/>
        </p:nvSpPr>
        <p:spPr>
          <a:xfrm>
            <a:off x="6077773" y="4987988"/>
            <a:ext cx="1556866" cy="710320"/>
          </a:xfrm>
          <a:custGeom>
            <a:rect b="b" l="l" r="r" t="t"/>
            <a:pathLst>
              <a:path extrusionOk="0" h="710320" w="1556866">
                <a:moveTo>
                  <a:pt x="0" y="0"/>
                </a:moveTo>
                <a:lnTo>
                  <a:pt x="1556866" y="0"/>
                </a:lnTo>
                <a:lnTo>
                  <a:pt x="1556866" y="710320"/>
                </a:lnTo>
                <a:lnTo>
                  <a:pt x="0" y="710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2" name="Google Shape;432;g24c2f5a627c_0_117"/>
          <p:cNvSpPr/>
          <p:nvPr/>
        </p:nvSpPr>
        <p:spPr>
          <a:xfrm rot="1682327">
            <a:off x="-600598" y="-928793"/>
            <a:ext cx="2635568" cy="5640319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3" name="Google Shape;433;g24c2f5a627c_0_117"/>
          <p:cNvSpPr/>
          <p:nvPr/>
        </p:nvSpPr>
        <p:spPr>
          <a:xfrm>
            <a:off x="16343506" y="-68534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34" name="Google Shape;434;g24c2f5a627c_0_117"/>
          <p:cNvSpPr txBox="1"/>
          <p:nvPr/>
        </p:nvSpPr>
        <p:spPr>
          <a:xfrm>
            <a:off x="1504100" y="5783225"/>
            <a:ext cx="4543200" cy="11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Stanford senior with a busy schedule</a:t>
            </a:r>
            <a:endParaRPr sz="2800"/>
          </a:p>
        </p:txBody>
      </p:sp>
      <p:sp>
        <p:nvSpPr>
          <p:cNvPr id="435" name="Google Shape;435;g24c2f5a627c_0_117"/>
          <p:cNvSpPr txBox="1"/>
          <p:nvPr/>
        </p:nvSpPr>
        <p:spPr>
          <a:xfrm>
            <a:off x="7665475" y="4213050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M Sans Medium"/>
                <a:ea typeface="DM Sans Medium"/>
                <a:cs typeface="DM Sans Medium"/>
                <a:sym typeface="DM Sans Medium"/>
              </a:rPr>
              <a:t>“I wish I could work on spacing out my work… going to bed earlier, and waking up early because the Stanford gym is super crowded unless you're going really early in the morning… ”</a:t>
            </a:r>
            <a:endParaRPr sz="4000"/>
          </a:p>
        </p:txBody>
      </p:sp>
      <p:sp>
        <p:nvSpPr>
          <p:cNvPr id="436" name="Google Shape;436;g24c2f5a627c_0_117"/>
          <p:cNvSpPr txBox="1"/>
          <p:nvPr/>
        </p:nvSpPr>
        <p:spPr>
          <a:xfrm>
            <a:off x="1314825" y="4266225"/>
            <a:ext cx="33540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Jack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37" name="Google Shape;437;g24c2f5a627c_0_117"/>
          <p:cNvPicPr preferRelativeResize="0"/>
          <p:nvPr/>
        </p:nvPicPr>
        <p:blipFill rotWithShape="1">
          <a:blip r:embed="rId8">
            <a:alphaModFix/>
          </a:blip>
          <a:srcRect b="29088" l="0" r="6515" t="16355"/>
          <a:stretch/>
        </p:blipFill>
        <p:spPr>
          <a:xfrm>
            <a:off x="4730750" y="4355225"/>
            <a:ext cx="999000" cy="980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2" name="Google Shape;442;g24c2018d28d_5_241"/>
          <p:cNvGrpSpPr/>
          <p:nvPr/>
        </p:nvGrpSpPr>
        <p:grpSpPr>
          <a:xfrm>
            <a:off x="2515064" y="1011802"/>
            <a:ext cx="13257868" cy="3863905"/>
            <a:chOff x="-460013" y="-9525"/>
            <a:chExt cx="6036731" cy="1759359"/>
          </a:xfrm>
        </p:grpSpPr>
        <p:sp>
          <p:nvSpPr>
            <p:cNvPr id="443" name="Google Shape;443;g24c2018d28d_5_241"/>
            <p:cNvSpPr/>
            <p:nvPr/>
          </p:nvSpPr>
          <p:spPr>
            <a:xfrm>
              <a:off x="-460013" y="-4762"/>
              <a:ext cx="6036731" cy="1754596"/>
            </a:xfrm>
            <a:custGeom>
              <a:rect b="b" l="l" r="r" t="t"/>
              <a:pathLst>
                <a:path extrusionOk="0" h="1400875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1376007"/>
                  </a:lnTo>
                  <a:cubicBezTo>
                    <a:pt x="4819745" y="1389741"/>
                    <a:pt x="4808612" y="1400875"/>
                    <a:pt x="4794878" y="1400875"/>
                  </a:cubicBezTo>
                  <a:lnTo>
                    <a:pt x="24868" y="1400875"/>
                  </a:lnTo>
                  <a:cubicBezTo>
                    <a:pt x="11134" y="1400875"/>
                    <a:pt x="0" y="1389741"/>
                    <a:pt x="0" y="1376007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g24c2018d28d_5_24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45" name="Google Shape;445;g24c2018d28d_5_241"/>
          <p:cNvSpPr txBox="1"/>
          <p:nvPr/>
        </p:nvSpPr>
        <p:spPr>
          <a:xfrm>
            <a:off x="2788750" y="1202300"/>
            <a:ext cx="89586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latin typeface="DM Sans SemiBold"/>
                <a:ea typeface="DM Sans SemiBold"/>
                <a:cs typeface="DM Sans SemiBold"/>
                <a:sym typeface="DM Sans SemiBold"/>
              </a:rPr>
              <a:t>Insights</a:t>
            </a:r>
            <a:endParaRPr sz="6000"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46" name="Google Shape;446;g24c2018d28d_5_241"/>
          <p:cNvSpPr/>
          <p:nvPr/>
        </p:nvSpPr>
        <p:spPr>
          <a:xfrm rot="2107270">
            <a:off x="15338369" y="6124904"/>
            <a:ext cx="4606734" cy="6430721"/>
          </a:xfrm>
          <a:custGeom>
            <a:rect b="b" l="l" r="r" t="t"/>
            <a:pathLst>
              <a:path extrusionOk="0" h="6434160" w="4609198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7" name="Google Shape;447;g24c2018d28d_5_241"/>
          <p:cNvSpPr/>
          <p:nvPr/>
        </p:nvSpPr>
        <p:spPr>
          <a:xfrm>
            <a:off x="14593696" y="1202293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48" name="Google Shape;448;g24c2018d28d_5_241"/>
          <p:cNvGrpSpPr/>
          <p:nvPr/>
        </p:nvGrpSpPr>
        <p:grpSpPr>
          <a:xfrm>
            <a:off x="2519261" y="5243724"/>
            <a:ext cx="13249479" cy="4243894"/>
            <a:chOff x="0" y="-9525"/>
            <a:chExt cx="4819745" cy="1410400"/>
          </a:xfrm>
        </p:grpSpPr>
        <p:sp>
          <p:nvSpPr>
            <p:cNvPr id="449" name="Google Shape;449;g24c2018d28d_5_241"/>
            <p:cNvSpPr/>
            <p:nvPr/>
          </p:nvSpPr>
          <p:spPr>
            <a:xfrm>
              <a:off x="0" y="0"/>
              <a:ext cx="4819745" cy="1400875"/>
            </a:xfrm>
            <a:custGeom>
              <a:rect b="b" l="l" r="r" t="t"/>
              <a:pathLst>
                <a:path extrusionOk="0" h="1400875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1376007"/>
                  </a:lnTo>
                  <a:cubicBezTo>
                    <a:pt x="4819745" y="1389741"/>
                    <a:pt x="4808612" y="1400875"/>
                    <a:pt x="4794878" y="1400875"/>
                  </a:cubicBezTo>
                  <a:lnTo>
                    <a:pt x="24868" y="1400875"/>
                  </a:lnTo>
                  <a:cubicBezTo>
                    <a:pt x="11134" y="1400875"/>
                    <a:pt x="0" y="1389741"/>
                    <a:pt x="0" y="1376007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g24c2018d28d_5_24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51" name="Google Shape;451;g24c2018d28d_5_241"/>
          <p:cNvSpPr txBox="1"/>
          <p:nvPr/>
        </p:nvSpPr>
        <p:spPr>
          <a:xfrm>
            <a:off x="2788750" y="5434225"/>
            <a:ext cx="50853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latin typeface="DM Sans SemiBold"/>
                <a:ea typeface="DM Sans SemiBold"/>
                <a:cs typeface="DM Sans SemiBold"/>
                <a:sym typeface="DM Sans SemiBold"/>
              </a:rPr>
              <a:t>Needs</a:t>
            </a:r>
            <a:endParaRPr sz="6000"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452" name="Google Shape;452;g24c2018d28d_5_241"/>
          <p:cNvSpPr/>
          <p:nvPr/>
        </p:nvSpPr>
        <p:spPr>
          <a:xfrm>
            <a:off x="14593696" y="5434218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53" name="Google Shape;453;g24c2018d28d_5_241"/>
          <p:cNvSpPr txBox="1"/>
          <p:nvPr/>
        </p:nvSpPr>
        <p:spPr>
          <a:xfrm>
            <a:off x="2877300" y="2476400"/>
            <a:ext cx="125334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DM Sans Light"/>
                <a:ea typeface="DM Sans Light"/>
                <a:cs typeface="DM Sans Light"/>
                <a:sym typeface="DM Sans Light"/>
              </a:rPr>
              <a:t>Despite being aware of his desire to lead an active lifestyle, Jack struggles with the </a:t>
            </a:r>
            <a:r>
              <a:rPr b="1" lang="en-US" sz="3800">
                <a:latin typeface="DM Sans"/>
                <a:ea typeface="DM Sans"/>
                <a:cs typeface="DM Sans"/>
                <a:sym typeface="DM Sans"/>
              </a:rPr>
              <a:t>final push</a:t>
            </a:r>
            <a:r>
              <a:rPr lang="en-US" sz="3800">
                <a:latin typeface="DM Sans Light"/>
                <a:ea typeface="DM Sans Light"/>
                <a:cs typeface="DM Sans Light"/>
                <a:sym typeface="DM Sans Light"/>
              </a:rPr>
              <a:t> of finding time for himself.</a:t>
            </a:r>
            <a:endParaRPr sz="38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54" name="Google Shape;454;g24c2018d28d_5_241"/>
          <p:cNvSpPr txBox="1"/>
          <p:nvPr/>
        </p:nvSpPr>
        <p:spPr>
          <a:xfrm>
            <a:off x="2877300" y="6708325"/>
            <a:ext cx="125334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Organizing 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his time according to his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availabilities 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and his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environment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.</a:t>
            </a:r>
            <a:endParaRPr sz="40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455" name="Google Shape;455;g24c2018d28d_5_241"/>
          <p:cNvSpPr/>
          <p:nvPr/>
        </p:nvSpPr>
        <p:spPr>
          <a:xfrm>
            <a:off x="-788794" y="-118699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4c2018d28d_5_81"/>
          <p:cNvSpPr/>
          <p:nvPr/>
        </p:nvSpPr>
        <p:spPr>
          <a:xfrm rot="1682327">
            <a:off x="15806443" y="5661507"/>
            <a:ext cx="2908883" cy="6225235"/>
          </a:xfrm>
          <a:custGeom>
            <a:rect b="b" l="l" r="r" t="t"/>
            <a:pathLst>
              <a:path extrusionOk="0" h="6226150" w="290931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61" name="Google Shape;461;g24c2018d28d_5_81"/>
          <p:cNvGrpSpPr/>
          <p:nvPr/>
        </p:nvGrpSpPr>
        <p:grpSpPr>
          <a:xfrm>
            <a:off x="7333345" y="1075782"/>
            <a:ext cx="7965650" cy="2496111"/>
            <a:chOff x="0" y="-9525"/>
            <a:chExt cx="3627015" cy="1136559"/>
          </a:xfrm>
        </p:grpSpPr>
        <p:sp>
          <p:nvSpPr>
            <p:cNvPr id="462" name="Google Shape;462;g24c2018d28d_5_8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g24c2018d28d_5_8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4" name="Google Shape;464;g24c2018d28d_5_81"/>
          <p:cNvGrpSpPr/>
          <p:nvPr/>
        </p:nvGrpSpPr>
        <p:grpSpPr>
          <a:xfrm>
            <a:off x="1028700" y="3149505"/>
            <a:ext cx="5493968" cy="4366375"/>
            <a:chOff x="0" y="-9525"/>
            <a:chExt cx="2501579" cy="1988150"/>
          </a:xfrm>
        </p:grpSpPr>
        <p:sp>
          <p:nvSpPr>
            <p:cNvPr id="465" name="Google Shape;465;g24c2018d28d_5_81"/>
            <p:cNvSpPr/>
            <p:nvPr/>
          </p:nvSpPr>
          <p:spPr>
            <a:xfrm>
              <a:off x="0" y="0"/>
              <a:ext cx="2501579" cy="1978625"/>
            </a:xfrm>
            <a:custGeom>
              <a:rect b="b" l="l" r="r" t="t"/>
              <a:pathLst>
                <a:path extrusionOk="0" h="1978625" w="2501579">
                  <a:moveTo>
                    <a:pt x="47912" y="0"/>
                  </a:moveTo>
                  <a:lnTo>
                    <a:pt x="2453667" y="0"/>
                  </a:lnTo>
                  <a:cubicBezTo>
                    <a:pt x="2480128" y="0"/>
                    <a:pt x="2501579" y="21451"/>
                    <a:pt x="2501579" y="47912"/>
                  </a:cubicBezTo>
                  <a:lnTo>
                    <a:pt x="2501579" y="1930714"/>
                  </a:lnTo>
                  <a:cubicBezTo>
                    <a:pt x="2501579" y="1957175"/>
                    <a:pt x="2480128" y="1978625"/>
                    <a:pt x="2453667" y="1978625"/>
                  </a:cubicBezTo>
                  <a:lnTo>
                    <a:pt x="47912" y="1978625"/>
                  </a:lnTo>
                  <a:cubicBezTo>
                    <a:pt x="21451" y="1978625"/>
                    <a:pt x="0" y="1957175"/>
                    <a:pt x="0" y="1930714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g24c2018d28d_5_8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7" name="Google Shape;467;g24c2018d28d_5_81"/>
          <p:cNvSpPr/>
          <p:nvPr/>
        </p:nvSpPr>
        <p:spPr>
          <a:xfrm>
            <a:off x="5165191" y="3571887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468" name="Google Shape;468;g24c2018d28d_5_81"/>
          <p:cNvCxnSpPr/>
          <p:nvPr/>
        </p:nvCxnSpPr>
        <p:spPr>
          <a:xfrm>
            <a:off x="1166017" y="4077627"/>
            <a:ext cx="516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9" name="Google Shape;469;g24c2018d28d_5_81"/>
          <p:cNvSpPr/>
          <p:nvPr/>
        </p:nvSpPr>
        <p:spPr>
          <a:xfrm>
            <a:off x="4382760" y="1603609"/>
            <a:ext cx="2899314" cy="1309640"/>
          </a:xfrm>
          <a:custGeom>
            <a:rect b="b" l="l" r="r" t="t"/>
            <a:pathLst>
              <a:path extrusionOk="0" h="1309640" w="2899314">
                <a:moveTo>
                  <a:pt x="0" y="0"/>
                </a:moveTo>
                <a:lnTo>
                  <a:pt x="2899314" y="0"/>
                </a:lnTo>
                <a:lnTo>
                  <a:pt x="2899314" y="1309640"/>
                </a:lnTo>
                <a:lnTo>
                  <a:pt x="0" y="1309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0" name="Google Shape;470;g24c2018d28d_5_81"/>
          <p:cNvSpPr/>
          <p:nvPr/>
        </p:nvSpPr>
        <p:spPr>
          <a:xfrm flipH="1" rot="10800000">
            <a:off x="4171825" y="7658747"/>
            <a:ext cx="2899314" cy="1309640"/>
          </a:xfrm>
          <a:custGeom>
            <a:rect b="b" l="l" r="r" t="t"/>
            <a:pathLst>
              <a:path extrusionOk="0" h="1309640" w="2899314">
                <a:moveTo>
                  <a:pt x="0" y="1309640"/>
                </a:moveTo>
                <a:lnTo>
                  <a:pt x="2899314" y="1309640"/>
                </a:lnTo>
                <a:lnTo>
                  <a:pt x="2899314" y="0"/>
                </a:lnTo>
                <a:lnTo>
                  <a:pt x="0" y="0"/>
                </a:lnTo>
                <a:lnTo>
                  <a:pt x="0" y="130964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471" name="Google Shape;471;g24c2018d28d_5_81"/>
          <p:cNvGrpSpPr/>
          <p:nvPr/>
        </p:nvGrpSpPr>
        <p:grpSpPr>
          <a:xfrm>
            <a:off x="7333345" y="4037658"/>
            <a:ext cx="7965650" cy="2496111"/>
            <a:chOff x="0" y="-9525"/>
            <a:chExt cx="3627015" cy="1136559"/>
          </a:xfrm>
        </p:grpSpPr>
        <p:sp>
          <p:nvSpPr>
            <p:cNvPr id="472" name="Google Shape;472;g24c2018d28d_5_8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g24c2018d28d_5_8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74" name="Google Shape;474;g24c2018d28d_5_81"/>
          <p:cNvGrpSpPr/>
          <p:nvPr/>
        </p:nvGrpSpPr>
        <p:grpSpPr>
          <a:xfrm>
            <a:off x="7333345" y="6998619"/>
            <a:ext cx="7965650" cy="2496111"/>
            <a:chOff x="0" y="-9525"/>
            <a:chExt cx="3627015" cy="1136559"/>
          </a:xfrm>
        </p:grpSpPr>
        <p:sp>
          <p:nvSpPr>
            <p:cNvPr id="475" name="Google Shape;475;g24c2018d28d_5_8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g24c2018d28d_5_8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7" name="Google Shape;477;g24c2018d28d_5_81"/>
          <p:cNvSpPr/>
          <p:nvPr/>
        </p:nvSpPr>
        <p:spPr>
          <a:xfrm>
            <a:off x="6077773" y="4987988"/>
            <a:ext cx="1556866" cy="710320"/>
          </a:xfrm>
          <a:custGeom>
            <a:rect b="b" l="l" r="r" t="t"/>
            <a:pathLst>
              <a:path extrusionOk="0" h="710320" w="1556866">
                <a:moveTo>
                  <a:pt x="0" y="0"/>
                </a:moveTo>
                <a:lnTo>
                  <a:pt x="1556866" y="0"/>
                </a:lnTo>
                <a:lnTo>
                  <a:pt x="1556866" y="710320"/>
                </a:lnTo>
                <a:lnTo>
                  <a:pt x="0" y="710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8" name="Google Shape;478;g24c2018d28d_5_81"/>
          <p:cNvSpPr/>
          <p:nvPr/>
        </p:nvSpPr>
        <p:spPr>
          <a:xfrm rot="1682327">
            <a:off x="-600598" y="-928793"/>
            <a:ext cx="2635568" cy="5640319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79" name="Google Shape;479;g24c2018d28d_5_81"/>
          <p:cNvSpPr/>
          <p:nvPr/>
        </p:nvSpPr>
        <p:spPr>
          <a:xfrm>
            <a:off x="16343506" y="-68534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0" name="Google Shape;480;g24c2018d28d_5_81"/>
          <p:cNvSpPr txBox="1"/>
          <p:nvPr/>
        </p:nvSpPr>
        <p:spPr>
          <a:xfrm>
            <a:off x="1504100" y="5882825"/>
            <a:ext cx="45432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Berkeley senior with a busy schedule aspiring to have an active lifestyle</a:t>
            </a:r>
            <a:endParaRPr sz="2800"/>
          </a:p>
        </p:txBody>
      </p:sp>
      <p:sp>
        <p:nvSpPr>
          <p:cNvPr id="481" name="Google Shape;481;g24c2018d28d_5_81"/>
          <p:cNvSpPr txBox="1"/>
          <p:nvPr/>
        </p:nvSpPr>
        <p:spPr>
          <a:xfrm>
            <a:off x="1314825" y="4266225"/>
            <a:ext cx="33540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Nadia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2" name="Google Shape;482;g24c2018d28d_5_81"/>
          <p:cNvSpPr txBox="1"/>
          <p:nvPr/>
        </p:nvSpPr>
        <p:spPr>
          <a:xfrm>
            <a:off x="7665475" y="1251638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The interview was conducted on Zoom</a:t>
            </a:r>
            <a:endParaRPr sz="4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483" name="Google Shape;483;g24c2018d28d_5_81"/>
          <p:cNvSpPr txBox="1"/>
          <p:nvPr/>
        </p:nvSpPr>
        <p:spPr>
          <a:xfrm>
            <a:off x="7665475" y="4213050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M Sans Medium"/>
                <a:ea typeface="DM Sans Medium"/>
                <a:cs typeface="DM Sans Medium"/>
                <a:sym typeface="DM Sans Medium"/>
              </a:rPr>
              <a:t>Recruited through mutual friend</a:t>
            </a:r>
            <a:endParaRPr sz="4000"/>
          </a:p>
        </p:txBody>
      </p:sp>
      <p:sp>
        <p:nvSpPr>
          <p:cNvPr id="484" name="Google Shape;484;g24c2018d28d_5_81"/>
          <p:cNvSpPr txBox="1"/>
          <p:nvPr/>
        </p:nvSpPr>
        <p:spPr>
          <a:xfrm>
            <a:off x="7665475" y="7175363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Works out 6-7 times a week for past 1-2 years</a:t>
            </a:r>
            <a:endParaRPr sz="4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485" name="Google Shape;485;g24c2018d28d_5_81"/>
          <p:cNvGrpSpPr/>
          <p:nvPr/>
        </p:nvGrpSpPr>
        <p:grpSpPr>
          <a:xfrm>
            <a:off x="4668830" y="4316738"/>
            <a:ext cx="1122811" cy="1049385"/>
            <a:chOff x="-366471" y="-11891"/>
            <a:chExt cx="15572971" cy="14863810"/>
          </a:xfrm>
        </p:grpSpPr>
        <p:sp>
          <p:nvSpPr>
            <p:cNvPr id="486" name="Google Shape;486;g24c2018d28d_5_81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g24c2018d28d_5_81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8" name="Google Shape;488;g24c2018d28d_5_81"/>
          <p:cNvPicPr preferRelativeResize="0"/>
          <p:nvPr/>
        </p:nvPicPr>
        <p:blipFill rotWithShape="1">
          <a:blip r:embed="rId9">
            <a:alphaModFix/>
          </a:blip>
          <a:srcRect b="9693" l="0" r="0" t="2339"/>
          <a:stretch/>
        </p:blipFill>
        <p:spPr>
          <a:xfrm>
            <a:off x="4731191" y="4352731"/>
            <a:ext cx="998100" cy="97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" name="Google Shape;493;g24c2f5a627c_1_0"/>
          <p:cNvGrpSpPr/>
          <p:nvPr/>
        </p:nvGrpSpPr>
        <p:grpSpPr>
          <a:xfrm>
            <a:off x="1028700" y="3149505"/>
            <a:ext cx="5493968" cy="4366375"/>
            <a:chOff x="0" y="-9525"/>
            <a:chExt cx="2501579" cy="1988150"/>
          </a:xfrm>
        </p:grpSpPr>
        <p:sp>
          <p:nvSpPr>
            <p:cNvPr id="494" name="Google Shape;494;g24c2f5a627c_1_0"/>
            <p:cNvSpPr/>
            <p:nvPr/>
          </p:nvSpPr>
          <p:spPr>
            <a:xfrm>
              <a:off x="0" y="0"/>
              <a:ext cx="2501579" cy="1978625"/>
            </a:xfrm>
            <a:custGeom>
              <a:rect b="b" l="l" r="r" t="t"/>
              <a:pathLst>
                <a:path extrusionOk="0" h="1978625" w="2501579">
                  <a:moveTo>
                    <a:pt x="47912" y="0"/>
                  </a:moveTo>
                  <a:lnTo>
                    <a:pt x="2453667" y="0"/>
                  </a:lnTo>
                  <a:cubicBezTo>
                    <a:pt x="2480128" y="0"/>
                    <a:pt x="2501579" y="21451"/>
                    <a:pt x="2501579" y="47912"/>
                  </a:cubicBezTo>
                  <a:lnTo>
                    <a:pt x="2501579" y="1930714"/>
                  </a:lnTo>
                  <a:cubicBezTo>
                    <a:pt x="2501579" y="1957175"/>
                    <a:pt x="2480128" y="1978625"/>
                    <a:pt x="2453667" y="1978625"/>
                  </a:cubicBezTo>
                  <a:lnTo>
                    <a:pt x="47912" y="1978625"/>
                  </a:lnTo>
                  <a:cubicBezTo>
                    <a:pt x="21451" y="1978625"/>
                    <a:pt x="0" y="1957175"/>
                    <a:pt x="0" y="1930714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g24c2f5a627c_1_0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6" name="Google Shape;496;g24c2f5a627c_1_0"/>
          <p:cNvGrpSpPr/>
          <p:nvPr/>
        </p:nvGrpSpPr>
        <p:grpSpPr>
          <a:xfrm>
            <a:off x="4668830" y="4316738"/>
            <a:ext cx="1122811" cy="1049385"/>
            <a:chOff x="-366471" y="-11891"/>
            <a:chExt cx="15572971" cy="14863810"/>
          </a:xfrm>
        </p:grpSpPr>
        <p:sp>
          <p:nvSpPr>
            <p:cNvPr id="497" name="Google Shape;497;g24c2f5a627c_1_0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g24c2f5a627c_1_0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99" name="Google Shape;499;g24c2f5a627c_1_0"/>
          <p:cNvPicPr preferRelativeResize="0"/>
          <p:nvPr/>
        </p:nvPicPr>
        <p:blipFill rotWithShape="1">
          <a:blip r:embed="rId3">
            <a:alphaModFix/>
          </a:blip>
          <a:srcRect b="9693" l="0" r="0" t="2339"/>
          <a:stretch/>
        </p:blipFill>
        <p:spPr>
          <a:xfrm>
            <a:off x="4731166" y="4355231"/>
            <a:ext cx="998100" cy="977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00" name="Google Shape;500;g24c2f5a627c_1_0"/>
          <p:cNvSpPr/>
          <p:nvPr/>
        </p:nvSpPr>
        <p:spPr>
          <a:xfrm rot="1682327">
            <a:off x="15806443" y="5661507"/>
            <a:ext cx="2908883" cy="6225235"/>
          </a:xfrm>
          <a:custGeom>
            <a:rect b="b" l="l" r="r" t="t"/>
            <a:pathLst>
              <a:path extrusionOk="0" h="6226150" w="290931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1" name="Google Shape;501;g24c2f5a627c_1_0"/>
          <p:cNvSpPr/>
          <p:nvPr/>
        </p:nvSpPr>
        <p:spPr>
          <a:xfrm>
            <a:off x="5165191" y="3571887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502" name="Google Shape;502;g24c2f5a627c_1_0"/>
          <p:cNvCxnSpPr/>
          <p:nvPr/>
        </p:nvCxnSpPr>
        <p:spPr>
          <a:xfrm>
            <a:off x="1166017" y="4077627"/>
            <a:ext cx="516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03" name="Google Shape;503;g24c2f5a627c_1_0"/>
          <p:cNvGrpSpPr/>
          <p:nvPr/>
        </p:nvGrpSpPr>
        <p:grpSpPr>
          <a:xfrm>
            <a:off x="7354038" y="2583404"/>
            <a:ext cx="7965650" cy="5498559"/>
            <a:chOff x="0" y="-9525"/>
            <a:chExt cx="3627015" cy="1136559"/>
          </a:xfrm>
        </p:grpSpPr>
        <p:sp>
          <p:nvSpPr>
            <p:cNvPr id="504" name="Google Shape;504;g24c2f5a627c_1_0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g24c2f5a627c_1_0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6" name="Google Shape;506;g24c2f5a627c_1_0"/>
          <p:cNvSpPr/>
          <p:nvPr/>
        </p:nvSpPr>
        <p:spPr>
          <a:xfrm>
            <a:off x="6077773" y="4987988"/>
            <a:ext cx="1556866" cy="710320"/>
          </a:xfrm>
          <a:custGeom>
            <a:rect b="b" l="l" r="r" t="t"/>
            <a:pathLst>
              <a:path extrusionOk="0" h="710320" w="1556866">
                <a:moveTo>
                  <a:pt x="0" y="0"/>
                </a:moveTo>
                <a:lnTo>
                  <a:pt x="1556866" y="0"/>
                </a:lnTo>
                <a:lnTo>
                  <a:pt x="1556866" y="710320"/>
                </a:lnTo>
                <a:lnTo>
                  <a:pt x="0" y="710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7" name="Google Shape;507;g24c2f5a627c_1_0"/>
          <p:cNvSpPr/>
          <p:nvPr/>
        </p:nvSpPr>
        <p:spPr>
          <a:xfrm rot="1682327">
            <a:off x="-600598" y="-928793"/>
            <a:ext cx="2635568" cy="5640319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8" name="Google Shape;508;g24c2f5a627c_1_0"/>
          <p:cNvSpPr/>
          <p:nvPr/>
        </p:nvSpPr>
        <p:spPr>
          <a:xfrm>
            <a:off x="16343506" y="-68534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09" name="Google Shape;509;g24c2f5a627c_1_0"/>
          <p:cNvSpPr txBox="1"/>
          <p:nvPr/>
        </p:nvSpPr>
        <p:spPr>
          <a:xfrm>
            <a:off x="7665475" y="2793350"/>
            <a:ext cx="7301400" cy="51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M Sans"/>
                <a:ea typeface="DM Sans"/>
                <a:cs typeface="DM Sans"/>
                <a:sym typeface="DM Sans"/>
              </a:rPr>
              <a:t>“I think time management was the biggest obstacle [to exercising]. And it was also a mental thing like, oh well, if I don't have time today, I'm not going to have time tomorrow”</a:t>
            </a:r>
            <a:endParaRPr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0" name="Google Shape;510;g24c2f5a627c_1_0"/>
          <p:cNvSpPr txBox="1"/>
          <p:nvPr/>
        </p:nvSpPr>
        <p:spPr>
          <a:xfrm>
            <a:off x="1314825" y="4266225"/>
            <a:ext cx="33540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latin typeface="DM Sans"/>
                <a:ea typeface="DM Sans"/>
                <a:cs typeface="DM Sans"/>
                <a:sym typeface="DM Sans"/>
              </a:rPr>
              <a:t>Nadia</a:t>
            </a:r>
            <a:endParaRPr b="1" sz="8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11" name="Google Shape;511;g24c2f5a627c_1_0"/>
          <p:cNvSpPr txBox="1"/>
          <p:nvPr/>
        </p:nvSpPr>
        <p:spPr>
          <a:xfrm>
            <a:off x="1504100" y="5882825"/>
            <a:ext cx="45432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Berkeley senior with a busy schedule aspiring to have an active lifestyle</a:t>
            </a:r>
            <a:endParaRPr sz="2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g24c2018d28d_5_224"/>
          <p:cNvGrpSpPr/>
          <p:nvPr/>
        </p:nvGrpSpPr>
        <p:grpSpPr>
          <a:xfrm>
            <a:off x="2515064" y="1011802"/>
            <a:ext cx="13257868" cy="3863905"/>
            <a:chOff x="-460013" y="-9525"/>
            <a:chExt cx="6036731" cy="1759359"/>
          </a:xfrm>
        </p:grpSpPr>
        <p:sp>
          <p:nvSpPr>
            <p:cNvPr id="517" name="Google Shape;517;g24c2018d28d_5_224"/>
            <p:cNvSpPr/>
            <p:nvPr/>
          </p:nvSpPr>
          <p:spPr>
            <a:xfrm>
              <a:off x="-460013" y="-4762"/>
              <a:ext cx="6036731" cy="1754596"/>
            </a:xfrm>
            <a:custGeom>
              <a:rect b="b" l="l" r="r" t="t"/>
              <a:pathLst>
                <a:path extrusionOk="0" h="1400875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1376007"/>
                  </a:lnTo>
                  <a:cubicBezTo>
                    <a:pt x="4819745" y="1389741"/>
                    <a:pt x="4808612" y="1400875"/>
                    <a:pt x="4794878" y="1400875"/>
                  </a:cubicBezTo>
                  <a:lnTo>
                    <a:pt x="24868" y="1400875"/>
                  </a:lnTo>
                  <a:cubicBezTo>
                    <a:pt x="11134" y="1400875"/>
                    <a:pt x="0" y="1389741"/>
                    <a:pt x="0" y="1376007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g24c2018d28d_5_224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9" name="Google Shape;519;g24c2018d28d_5_224"/>
          <p:cNvSpPr txBox="1"/>
          <p:nvPr/>
        </p:nvSpPr>
        <p:spPr>
          <a:xfrm>
            <a:off x="2788750" y="1202300"/>
            <a:ext cx="89586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latin typeface="DM Sans SemiBold"/>
                <a:ea typeface="DM Sans SemiBold"/>
                <a:cs typeface="DM Sans SemiBold"/>
                <a:sym typeface="DM Sans SemiBold"/>
              </a:rPr>
              <a:t>Insights</a:t>
            </a:r>
            <a:endParaRPr sz="6000"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20" name="Google Shape;520;g24c2018d28d_5_224"/>
          <p:cNvSpPr/>
          <p:nvPr/>
        </p:nvSpPr>
        <p:spPr>
          <a:xfrm rot="2107270">
            <a:off x="16024169" y="6658304"/>
            <a:ext cx="4606734" cy="6430721"/>
          </a:xfrm>
          <a:custGeom>
            <a:rect b="b" l="l" r="r" t="t"/>
            <a:pathLst>
              <a:path extrusionOk="0" h="6434160" w="4609198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1" name="Google Shape;521;g24c2018d28d_5_224"/>
          <p:cNvSpPr/>
          <p:nvPr/>
        </p:nvSpPr>
        <p:spPr>
          <a:xfrm>
            <a:off x="14593696" y="1202293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22" name="Google Shape;522;g24c2018d28d_5_224"/>
          <p:cNvGrpSpPr/>
          <p:nvPr/>
        </p:nvGrpSpPr>
        <p:grpSpPr>
          <a:xfrm>
            <a:off x="2519261" y="5243724"/>
            <a:ext cx="13249479" cy="4243894"/>
            <a:chOff x="0" y="-9525"/>
            <a:chExt cx="4819745" cy="1410400"/>
          </a:xfrm>
        </p:grpSpPr>
        <p:sp>
          <p:nvSpPr>
            <p:cNvPr id="523" name="Google Shape;523;g24c2018d28d_5_224"/>
            <p:cNvSpPr/>
            <p:nvPr/>
          </p:nvSpPr>
          <p:spPr>
            <a:xfrm>
              <a:off x="0" y="0"/>
              <a:ext cx="4819745" cy="1400875"/>
            </a:xfrm>
            <a:custGeom>
              <a:rect b="b" l="l" r="r" t="t"/>
              <a:pathLst>
                <a:path extrusionOk="0" h="1400875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1376007"/>
                  </a:lnTo>
                  <a:cubicBezTo>
                    <a:pt x="4819745" y="1389741"/>
                    <a:pt x="4808612" y="1400875"/>
                    <a:pt x="4794878" y="1400875"/>
                  </a:cubicBezTo>
                  <a:lnTo>
                    <a:pt x="24868" y="1400875"/>
                  </a:lnTo>
                  <a:cubicBezTo>
                    <a:pt x="11134" y="1400875"/>
                    <a:pt x="0" y="1389741"/>
                    <a:pt x="0" y="1376007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g24c2018d28d_5_224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5" name="Google Shape;525;g24c2018d28d_5_224"/>
          <p:cNvSpPr txBox="1"/>
          <p:nvPr/>
        </p:nvSpPr>
        <p:spPr>
          <a:xfrm>
            <a:off x="2788750" y="5434225"/>
            <a:ext cx="50853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latin typeface="DM Sans SemiBold"/>
                <a:ea typeface="DM Sans SemiBold"/>
                <a:cs typeface="DM Sans SemiBold"/>
                <a:sym typeface="DM Sans SemiBold"/>
              </a:rPr>
              <a:t>Needs</a:t>
            </a:r>
            <a:endParaRPr sz="6000"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26" name="Google Shape;526;g24c2018d28d_5_224"/>
          <p:cNvSpPr/>
          <p:nvPr/>
        </p:nvSpPr>
        <p:spPr>
          <a:xfrm>
            <a:off x="14593696" y="5434218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7" name="Google Shape;527;g24c2018d28d_5_224"/>
          <p:cNvSpPr txBox="1"/>
          <p:nvPr/>
        </p:nvSpPr>
        <p:spPr>
          <a:xfrm>
            <a:off x="2877300" y="2349200"/>
            <a:ext cx="12533400" cy="252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Nadia is able to workout consistently only through making it a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priority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 in her schedule and making certain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sacrifices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 in her life.</a:t>
            </a:r>
            <a:endParaRPr sz="20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528" name="Google Shape;528;g24c2018d28d_5_224"/>
          <p:cNvSpPr/>
          <p:nvPr/>
        </p:nvSpPr>
        <p:spPr>
          <a:xfrm>
            <a:off x="-1626994" y="-179659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29" name="Google Shape;529;g24c2018d28d_5_224"/>
          <p:cNvSpPr txBox="1"/>
          <p:nvPr/>
        </p:nvSpPr>
        <p:spPr>
          <a:xfrm>
            <a:off x="2877300" y="6571775"/>
            <a:ext cx="12533400" cy="23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Convenient 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ways to navigate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unpredictability 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in her schedule.</a:t>
            </a:r>
            <a:endParaRPr sz="20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4c2018d28d_5_112"/>
          <p:cNvSpPr/>
          <p:nvPr/>
        </p:nvSpPr>
        <p:spPr>
          <a:xfrm rot="1682327">
            <a:off x="15806443" y="5661507"/>
            <a:ext cx="2908883" cy="6225235"/>
          </a:xfrm>
          <a:custGeom>
            <a:rect b="b" l="l" r="r" t="t"/>
            <a:pathLst>
              <a:path extrusionOk="0" h="6226150" w="290931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35" name="Google Shape;535;g24c2018d28d_5_112"/>
          <p:cNvGrpSpPr/>
          <p:nvPr/>
        </p:nvGrpSpPr>
        <p:grpSpPr>
          <a:xfrm>
            <a:off x="7333345" y="1075782"/>
            <a:ext cx="7965650" cy="2496111"/>
            <a:chOff x="0" y="-9525"/>
            <a:chExt cx="3627015" cy="1136559"/>
          </a:xfrm>
        </p:grpSpPr>
        <p:sp>
          <p:nvSpPr>
            <p:cNvPr id="536" name="Google Shape;536;g24c2018d28d_5_112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g24c2018d28d_5_112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8" name="Google Shape;538;g24c2018d28d_5_112"/>
          <p:cNvGrpSpPr/>
          <p:nvPr/>
        </p:nvGrpSpPr>
        <p:grpSpPr>
          <a:xfrm>
            <a:off x="1028700" y="3149505"/>
            <a:ext cx="5493968" cy="4366375"/>
            <a:chOff x="0" y="-9525"/>
            <a:chExt cx="2501579" cy="1988150"/>
          </a:xfrm>
        </p:grpSpPr>
        <p:sp>
          <p:nvSpPr>
            <p:cNvPr id="539" name="Google Shape;539;g24c2018d28d_5_112"/>
            <p:cNvSpPr/>
            <p:nvPr/>
          </p:nvSpPr>
          <p:spPr>
            <a:xfrm>
              <a:off x="0" y="0"/>
              <a:ext cx="2501579" cy="1978625"/>
            </a:xfrm>
            <a:custGeom>
              <a:rect b="b" l="l" r="r" t="t"/>
              <a:pathLst>
                <a:path extrusionOk="0" h="1978625" w="2501579">
                  <a:moveTo>
                    <a:pt x="47912" y="0"/>
                  </a:moveTo>
                  <a:lnTo>
                    <a:pt x="2453667" y="0"/>
                  </a:lnTo>
                  <a:cubicBezTo>
                    <a:pt x="2480128" y="0"/>
                    <a:pt x="2501579" y="21451"/>
                    <a:pt x="2501579" y="47912"/>
                  </a:cubicBezTo>
                  <a:lnTo>
                    <a:pt x="2501579" y="1930714"/>
                  </a:lnTo>
                  <a:cubicBezTo>
                    <a:pt x="2501579" y="1957175"/>
                    <a:pt x="2480128" y="1978625"/>
                    <a:pt x="2453667" y="1978625"/>
                  </a:cubicBezTo>
                  <a:lnTo>
                    <a:pt x="47912" y="1978625"/>
                  </a:lnTo>
                  <a:cubicBezTo>
                    <a:pt x="21451" y="1978625"/>
                    <a:pt x="0" y="1957175"/>
                    <a:pt x="0" y="1930714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g24c2018d28d_5_112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g24c2018d28d_5_112"/>
          <p:cNvSpPr/>
          <p:nvPr/>
        </p:nvSpPr>
        <p:spPr>
          <a:xfrm>
            <a:off x="5165191" y="3571887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542" name="Google Shape;542;g24c2018d28d_5_112"/>
          <p:cNvCxnSpPr/>
          <p:nvPr/>
        </p:nvCxnSpPr>
        <p:spPr>
          <a:xfrm>
            <a:off x="1166017" y="4077627"/>
            <a:ext cx="516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3" name="Google Shape;543;g24c2018d28d_5_112"/>
          <p:cNvSpPr/>
          <p:nvPr/>
        </p:nvSpPr>
        <p:spPr>
          <a:xfrm>
            <a:off x="4382760" y="1603609"/>
            <a:ext cx="2899314" cy="1309640"/>
          </a:xfrm>
          <a:custGeom>
            <a:rect b="b" l="l" r="r" t="t"/>
            <a:pathLst>
              <a:path extrusionOk="0" h="1309640" w="2899314">
                <a:moveTo>
                  <a:pt x="0" y="0"/>
                </a:moveTo>
                <a:lnTo>
                  <a:pt x="2899314" y="0"/>
                </a:lnTo>
                <a:lnTo>
                  <a:pt x="2899314" y="1309640"/>
                </a:lnTo>
                <a:lnTo>
                  <a:pt x="0" y="13096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44" name="Google Shape;544;g24c2018d28d_5_112"/>
          <p:cNvSpPr/>
          <p:nvPr/>
        </p:nvSpPr>
        <p:spPr>
          <a:xfrm flipH="1" rot="10800000">
            <a:off x="4171825" y="7658747"/>
            <a:ext cx="2899314" cy="1309640"/>
          </a:xfrm>
          <a:custGeom>
            <a:rect b="b" l="l" r="r" t="t"/>
            <a:pathLst>
              <a:path extrusionOk="0" h="1309640" w="2899314">
                <a:moveTo>
                  <a:pt x="0" y="1309640"/>
                </a:moveTo>
                <a:lnTo>
                  <a:pt x="2899314" y="1309640"/>
                </a:lnTo>
                <a:lnTo>
                  <a:pt x="2899314" y="0"/>
                </a:lnTo>
                <a:lnTo>
                  <a:pt x="0" y="0"/>
                </a:lnTo>
                <a:lnTo>
                  <a:pt x="0" y="130964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45" name="Google Shape;545;g24c2018d28d_5_112"/>
          <p:cNvGrpSpPr/>
          <p:nvPr/>
        </p:nvGrpSpPr>
        <p:grpSpPr>
          <a:xfrm>
            <a:off x="7333345" y="4037658"/>
            <a:ext cx="7965650" cy="2496111"/>
            <a:chOff x="0" y="-9525"/>
            <a:chExt cx="3627015" cy="1136559"/>
          </a:xfrm>
        </p:grpSpPr>
        <p:sp>
          <p:nvSpPr>
            <p:cNvPr id="546" name="Google Shape;546;g24c2018d28d_5_112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24c2018d28d_5_112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8" name="Google Shape;548;g24c2018d28d_5_112"/>
          <p:cNvGrpSpPr/>
          <p:nvPr/>
        </p:nvGrpSpPr>
        <p:grpSpPr>
          <a:xfrm>
            <a:off x="7333345" y="6998619"/>
            <a:ext cx="7965650" cy="2496111"/>
            <a:chOff x="0" y="-9525"/>
            <a:chExt cx="3627015" cy="1136559"/>
          </a:xfrm>
        </p:grpSpPr>
        <p:sp>
          <p:nvSpPr>
            <p:cNvPr id="549" name="Google Shape;549;g24c2018d28d_5_112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24c2018d28d_5_112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51" name="Google Shape;551;g24c2018d28d_5_112"/>
          <p:cNvSpPr/>
          <p:nvPr/>
        </p:nvSpPr>
        <p:spPr>
          <a:xfrm>
            <a:off x="6077773" y="4987988"/>
            <a:ext cx="1556866" cy="710320"/>
          </a:xfrm>
          <a:custGeom>
            <a:rect b="b" l="l" r="r" t="t"/>
            <a:pathLst>
              <a:path extrusionOk="0" h="710320" w="1556866">
                <a:moveTo>
                  <a:pt x="0" y="0"/>
                </a:moveTo>
                <a:lnTo>
                  <a:pt x="1556866" y="0"/>
                </a:lnTo>
                <a:lnTo>
                  <a:pt x="1556866" y="710320"/>
                </a:lnTo>
                <a:lnTo>
                  <a:pt x="0" y="710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2" name="Google Shape;552;g24c2018d28d_5_112"/>
          <p:cNvSpPr/>
          <p:nvPr/>
        </p:nvSpPr>
        <p:spPr>
          <a:xfrm rot="1682327">
            <a:off x="-600598" y="-928793"/>
            <a:ext cx="2635568" cy="5640319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3" name="Google Shape;553;g24c2018d28d_5_112"/>
          <p:cNvSpPr/>
          <p:nvPr/>
        </p:nvSpPr>
        <p:spPr>
          <a:xfrm>
            <a:off x="16343506" y="-68534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54" name="Google Shape;554;g24c2018d28d_5_112"/>
          <p:cNvSpPr txBox="1"/>
          <p:nvPr/>
        </p:nvSpPr>
        <p:spPr>
          <a:xfrm>
            <a:off x="1504100" y="5882825"/>
            <a:ext cx="45432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>
                <a:latin typeface="DM Sans"/>
                <a:ea typeface="DM Sans"/>
                <a:cs typeface="DM Sans"/>
                <a:sym typeface="DM Sans"/>
              </a:rPr>
              <a:t>Full time admin at Stanford, mother of 2, 55 years old</a:t>
            </a:r>
            <a:endParaRPr sz="2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5" name="Google Shape;555;g24c2018d28d_5_112"/>
          <p:cNvSpPr txBox="1"/>
          <p:nvPr/>
        </p:nvSpPr>
        <p:spPr>
          <a:xfrm>
            <a:off x="1290875" y="4316725"/>
            <a:ext cx="35028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latin typeface="DM Sans"/>
                <a:ea typeface="DM Sans"/>
                <a:cs typeface="DM Sans"/>
                <a:sym typeface="DM Sans"/>
              </a:rPr>
              <a:t>Claudia</a:t>
            </a:r>
            <a:endParaRPr b="1" sz="7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56" name="Google Shape;556;g24c2018d28d_5_112"/>
          <p:cNvSpPr txBox="1"/>
          <p:nvPr/>
        </p:nvSpPr>
        <p:spPr>
          <a:xfrm>
            <a:off x="7665475" y="1251638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I</a:t>
            </a:r>
            <a:r>
              <a:rPr lang="en-US" sz="4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nterviewed in her office at the main quad</a:t>
            </a:r>
            <a:endParaRPr sz="4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557" name="Google Shape;557;g24c2018d28d_5_112"/>
          <p:cNvSpPr txBox="1"/>
          <p:nvPr/>
        </p:nvSpPr>
        <p:spPr>
          <a:xfrm>
            <a:off x="7665475" y="4213050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M Sans Medium"/>
                <a:ea typeface="DM Sans Medium"/>
                <a:cs typeface="DM Sans Medium"/>
                <a:sym typeface="DM Sans Medium"/>
              </a:rPr>
              <a:t>Contacted through socials/WhatsApp</a:t>
            </a:r>
            <a:endParaRPr sz="4000"/>
          </a:p>
        </p:txBody>
      </p:sp>
      <p:sp>
        <p:nvSpPr>
          <p:cNvPr id="558" name="Google Shape;558;g24c2018d28d_5_112"/>
          <p:cNvSpPr txBox="1"/>
          <p:nvPr/>
        </p:nvSpPr>
        <p:spPr>
          <a:xfrm>
            <a:off x="7665475" y="7403963"/>
            <a:ext cx="7301400" cy="21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4000">
                <a:solidFill>
                  <a:schemeClr val="dk1"/>
                </a:solidFill>
                <a:latin typeface="DM Sans Medium"/>
                <a:ea typeface="DM Sans Medium"/>
                <a:cs typeface="DM Sans Medium"/>
                <a:sym typeface="DM Sans Medium"/>
              </a:rPr>
              <a:t>Very active; has not gone one day without working out for the past 30 years</a:t>
            </a:r>
            <a:endParaRPr sz="4000">
              <a:solidFill>
                <a:schemeClr val="dk1"/>
              </a:solidFill>
              <a:latin typeface="DM Sans Medium"/>
              <a:ea typeface="DM Sans Medium"/>
              <a:cs typeface="DM Sans Medium"/>
              <a:sym typeface="DM Sans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4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559" name="Google Shape;559;g24c2018d28d_5_112"/>
          <p:cNvGrpSpPr/>
          <p:nvPr/>
        </p:nvGrpSpPr>
        <p:grpSpPr>
          <a:xfrm>
            <a:off x="4874318" y="4316726"/>
            <a:ext cx="1122811" cy="1049385"/>
            <a:chOff x="-366471" y="-11891"/>
            <a:chExt cx="15572971" cy="14863810"/>
          </a:xfrm>
        </p:grpSpPr>
        <p:sp>
          <p:nvSpPr>
            <p:cNvPr id="560" name="Google Shape;560;g24c2018d28d_5_112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g24c2018d28d_5_112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2" name="Google Shape;562;g24c2018d28d_5_112"/>
          <p:cNvPicPr preferRelativeResize="0"/>
          <p:nvPr/>
        </p:nvPicPr>
        <p:blipFill rotWithShape="1">
          <a:blip r:embed="rId9">
            <a:alphaModFix/>
          </a:blip>
          <a:srcRect b="20311" l="41313" r="17704" t="30075"/>
          <a:stretch/>
        </p:blipFill>
        <p:spPr>
          <a:xfrm>
            <a:off x="4938325" y="4350925"/>
            <a:ext cx="994800" cy="981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7" name="Google Shape;567;g24c2f5a627c_1_25"/>
          <p:cNvGrpSpPr/>
          <p:nvPr/>
        </p:nvGrpSpPr>
        <p:grpSpPr>
          <a:xfrm>
            <a:off x="1028700" y="3149505"/>
            <a:ext cx="5493968" cy="4366375"/>
            <a:chOff x="0" y="-9525"/>
            <a:chExt cx="2501579" cy="1988150"/>
          </a:xfrm>
        </p:grpSpPr>
        <p:sp>
          <p:nvSpPr>
            <p:cNvPr id="568" name="Google Shape;568;g24c2f5a627c_1_25"/>
            <p:cNvSpPr/>
            <p:nvPr/>
          </p:nvSpPr>
          <p:spPr>
            <a:xfrm>
              <a:off x="0" y="0"/>
              <a:ext cx="2501579" cy="1978625"/>
            </a:xfrm>
            <a:custGeom>
              <a:rect b="b" l="l" r="r" t="t"/>
              <a:pathLst>
                <a:path extrusionOk="0" h="1978625" w="2501579">
                  <a:moveTo>
                    <a:pt x="47912" y="0"/>
                  </a:moveTo>
                  <a:lnTo>
                    <a:pt x="2453667" y="0"/>
                  </a:lnTo>
                  <a:cubicBezTo>
                    <a:pt x="2480128" y="0"/>
                    <a:pt x="2501579" y="21451"/>
                    <a:pt x="2501579" y="47912"/>
                  </a:cubicBezTo>
                  <a:lnTo>
                    <a:pt x="2501579" y="1930714"/>
                  </a:lnTo>
                  <a:cubicBezTo>
                    <a:pt x="2501579" y="1957175"/>
                    <a:pt x="2480128" y="1978625"/>
                    <a:pt x="2453667" y="1978625"/>
                  </a:cubicBezTo>
                  <a:lnTo>
                    <a:pt x="47912" y="1978625"/>
                  </a:lnTo>
                  <a:cubicBezTo>
                    <a:pt x="21451" y="1978625"/>
                    <a:pt x="0" y="1957175"/>
                    <a:pt x="0" y="1930714"/>
                  </a:cubicBezTo>
                  <a:lnTo>
                    <a:pt x="0" y="47912"/>
                  </a:lnTo>
                  <a:cubicBezTo>
                    <a:pt x="0" y="21451"/>
                    <a:pt x="21451" y="0"/>
                    <a:pt x="47912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g24c2f5a627c_1_25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0" name="Google Shape;570;g24c2f5a627c_1_25"/>
          <p:cNvSpPr/>
          <p:nvPr/>
        </p:nvSpPr>
        <p:spPr>
          <a:xfrm rot="1682327">
            <a:off x="15806443" y="5661507"/>
            <a:ext cx="2908883" cy="6225235"/>
          </a:xfrm>
          <a:custGeom>
            <a:rect b="b" l="l" r="r" t="t"/>
            <a:pathLst>
              <a:path extrusionOk="0" h="6226150" w="290931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1" name="Google Shape;571;g24c2f5a627c_1_25"/>
          <p:cNvSpPr/>
          <p:nvPr/>
        </p:nvSpPr>
        <p:spPr>
          <a:xfrm>
            <a:off x="5165191" y="3571887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572" name="Google Shape;572;g24c2f5a627c_1_25"/>
          <p:cNvCxnSpPr/>
          <p:nvPr/>
        </p:nvCxnSpPr>
        <p:spPr>
          <a:xfrm>
            <a:off x="1166017" y="4077627"/>
            <a:ext cx="5164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3" name="Google Shape;573;g24c2f5a627c_1_25"/>
          <p:cNvGrpSpPr/>
          <p:nvPr/>
        </p:nvGrpSpPr>
        <p:grpSpPr>
          <a:xfrm>
            <a:off x="7354038" y="2583404"/>
            <a:ext cx="7965650" cy="5498559"/>
            <a:chOff x="0" y="-9525"/>
            <a:chExt cx="3627015" cy="1136559"/>
          </a:xfrm>
        </p:grpSpPr>
        <p:sp>
          <p:nvSpPr>
            <p:cNvPr id="574" name="Google Shape;574;g24c2f5a627c_1_25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g24c2f5a627c_1_25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76" name="Google Shape;576;g24c2f5a627c_1_25"/>
          <p:cNvSpPr/>
          <p:nvPr/>
        </p:nvSpPr>
        <p:spPr>
          <a:xfrm>
            <a:off x="6077773" y="4987988"/>
            <a:ext cx="1556866" cy="710320"/>
          </a:xfrm>
          <a:custGeom>
            <a:rect b="b" l="l" r="r" t="t"/>
            <a:pathLst>
              <a:path extrusionOk="0" h="710320" w="1556866">
                <a:moveTo>
                  <a:pt x="0" y="0"/>
                </a:moveTo>
                <a:lnTo>
                  <a:pt x="1556866" y="0"/>
                </a:lnTo>
                <a:lnTo>
                  <a:pt x="1556866" y="710320"/>
                </a:lnTo>
                <a:lnTo>
                  <a:pt x="0" y="710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7" name="Google Shape;577;g24c2f5a627c_1_25"/>
          <p:cNvSpPr/>
          <p:nvPr/>
        </p:nvSpPr>
        <p:spPr>
          <a:xfrm rot="1682327">
            <a:off x="-600598" y="-928793"/>
            <a:ext cx="2635568" cy="5640319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8" name="Google Shape;578;g24c2f5a627c_1_25"/>
          <p:cNvSpPr/>
          <p:nvPr/>
        </p:nvSpPr>
        <p:spPr>
          <a:xfrm>
            <a:off x="16343506" y="-68534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9" name="Google Shape;579;g24c2f5a627c_1_25"/>
          <p:cNvSpPr txBox="1"/>
          <p:nvPr/>
        </p:nvSpPr>
        <p:spPr>
          <a:xfrm>
            <a:off x="7665475" y="2793350"/>
            <a:ext cx="7301400" cy="515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M Sans"/>
                <a:ea typeface="DM Sans"/>
                <a:cs typeface="DM Sans"/>
                <a:sym typeface="DM Sans"/>
              </a:rPr>
              <a:t>“I got tired of apps that measured everything… I just want to move around”</a:t>
            </a:r>
            <a:endParaRPr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0" name="Google Shape;580;g24c2f5a627c_1_25"/>
          <p:cNvSpPr txBox="1"/>
          <p:nvPr/>
        </p:nvSpPr>
        <p:spPr>
          <a:xfrm>
            <a:off x="1504100" y="5882825"/>
            <a:ext cx="4543200" cy="14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Full time admin at Stanford, mother of 2, 55 years old</a:t>
            </a:r>
            <a:endParaRPr sz="28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81" name="Google Shape;581;g24c2f5a627c_1_25"/>
          <p:cNvSpPr txBox="1"/>
          <p:nvPr/>
        </p:nvSpPr>
        <p:spPr>
          <a:xfrm>
            <a:off x="1290875" y="4316725"/>
            <a:ext cx="3502800" cy="10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latin typeface="DM Sans"/>
                <a:ea typeface="DM Sans"/>
                <a:cs typeface="DM Sans"/>
                <a:sym typeface="DM Sans"/>
              </a:rPr>
              <a:t>Claudia</a:t>
            </a:r>
            <a:endParaRPr b="1" sz="70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82" name="Google Shape;582;g24c2f5a627c_1_25"/>
          <p:cNvGrpSpPr/>
          <p:nvPr/>
        </p:nvGrpSpPr>
        <p:grpSpPr>
          <a:xfrm>
            <a:off x="4874318" y="4316726"/>
            <a:ext cx="1122811" cy="1049385"/>
            <a:chOff x="-366471" y="-11891"/>
            <a:chExt cx="15572971" cy="14863810"/>
          </a:xfrm>
        </p:grpSpPr>
        <p:sp>
          <p:nvSpPr>
            <p:cNvPr id="583" name="Google Shape;583;g24c2f5a627c_1_25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24c2f5a627c_1_25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85" name="Google Shape;585;g24c2f5a627c_1_25"/>
          <p:cNvPicPr preferRelativeResize="0"/>
          <p:nvPr/>
        </p:nvPicPr>
        <p:blipFill rotWithShape="1">
          <a:blip r:embed="rId8">
            <a:alphaModFix/>
          </a:blip>
          <a:srcRect b="20311" l="41313" r="17704" t="30075"/>
          <a:stretch/>
        </p:blipFill>
        <p:spPr>
          <a:xfrm>
            <a:off x="4938325" y="4350925"/>
            <a:ext cx="994800" cy="981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3"/>
          <p:cNvSpPr/>
          <p:nvPr/>
        </p:nvSpPr>
        <p:spPr>
          <a:xfrm>
            <a:off x="4025726" y="2222697"/>
            <a:ext cx="10236748" cy="6321192"/>
          </a:xfrm>
          <a:custGeom>
            <a:rect b="b" l="l" r="r" t="t"/>
            <a:pathLst>
              <a:path extrusionOk="0" h="6321192" w="10236748">
                <a:moveTo>
                  <a:pt x="0" y="0"/>
                </a:moveTo>
                <a:lnTo>
                  <a:pt x="10236748" y="0"/>
                </a:lnTo>
                <a:lnTo>
                  <a:pt x="10236748" y="6321192"/>
                </a:lnTo>
                <a:lnTo>
                  <a:pt x="0" y="632119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98" name="Google Shape;98;p13"/>
          <p:cNvGrpSpPr/>
          <p:nvPr/>
        </p:nvGrpSpPr>
        <p:grpSpPr>
          <a:xfrm>
            <a:off x="2756271" y="1654202"/>
            <a:ext cx="5456124" cy="2286485"/>
            <a:chOff x="0" y="-9525"/>
            <a:chExt cx="1962273" cy="822325"/>
          </a:xfrm>
        </p:grpSpPr>
        <p:sp>
          <p:nvSpPr>
            <p:cNvPr id="99" name="Google Shape;99;p13"/>
            <p:cNvSpPr/>
            <p:nvPr/>
          </p:nvSpPr>
          <p:spPr>
            <a:xfrm>
              <a:off x="0" y="0"/>
              <a:ext cx="1962273" cy="611733"/>
            </a:xfrm>
            <a:custGeom>
              <a:rect b="b" l="l" r="r" t="t"/>
              <a:pathLst>
                <a:path extrusionOk="0"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1" name="Google Shape;101;p13"/>
          <p:cNvSpPr/>
          <p:nvPr/>
        </p:nvSpPr>
        <p:spPr>
          <a:xfrm rot="1683888">
            <a:off x="15941323" y="5997879"/>
            <a:ext cx="2635955" cy="5641148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2" name="Google Shape;102;p13"/>
          <p:cNvSpPr/>
          <p:nvPr/>
        </p:nvSpPr>
        <p:spPr>
          <a:xfrm>
            <a:off x="5460915" y="3860374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3"/>
          <p:cNvSpPr/>
          <p:nvPr/>
        </p:nvSpPr>
        <p:spPr>
          <a:xfrm rot="1683888">
            <a:off x="-602227" y="-928825"/>
            <a:ext cx="2635955" cy="5641148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3"/>
          <p:cNvSpPr/>
          <p:nvPr/>
        </p:nvSpPr>
        <p:spPr>
          <a:xfrm>
            <a:off x="8705960" y="3860374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3"/>
          <p:cNvSpPr/>
          <p:nvPr/>
        </p:nvSpPr>
        <p:spPr>
          <a:xfrm>
            <a:off x="11950158" y="3860374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3"/>
          <p:cNvSpPr/>
          <p:nvPr/>
        </p:nvSpPr>
        <p:spPr>
          <a:xfrm>
            <a:off x="5461365" y="6097740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3"/>
          <p:cNvSpPr/>
          <p:nvPr/>
        </p:nvSpPr>
        <p:spPr>
          <a:xfrm>
            <a:off x="8706410" y="6097740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8" name="Google Shape;108;p13"/>
          <p:cNvSpPr/>
          <p:nvPr/>
        </p:nvSpPr>
        <p:spPr>
          <a:xfrm>
            <a:off x="11950608" y="6097740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9" name="Google Shape;109;p13"/>
          <p:cNvSpPr/>
          <p:nvPr/>
        </p:nvSpPr>
        <p:spPr>
          <a:xfrm>
            <a:off x="12418854" y="7568863"/>
            <a:ext cx="1048041" cy="1730998"/>
          </a:xfrm>
          <a:custGeom>
            <a:rect b="b" l="l" r="r" t="t"/>
            <a:pathLst>
              <a:path extrusionOk="0" h="2527005" w="1529987">
                <a:moveTo>
                  <a:pt x="0" y="0"/>
                </a:moveTo>
                <a:lnTo>
                  <a:pt x="1529986" y="0"/>
                </a:lnTo>
                <a:lnTo>
                  <a:pt x="1529986" y="2527005"/>
                </a:lnTo>
                <a:lnTo>
                  <a:pt x="0" y="252700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0" name="Google Shape;110;p13"/>
          <p:cNvSpPr txBox="1"/>
          <p:nvPr/>
        </p:nvSpPr>
        <p:spPr>
          <a:xfrm>
            <a:off x="4558267" y="4713333"/>
            <a:ext cx="26823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4">
                <a:latin typeface="DM Sans"/>
                <a:ea typeface="DM Sans"/>
                <a:cs typeface="DM Sans"/>
                <a:sym typeface="DM Sans"/>
              </a:rPr>
              <a:t>Domain Breakdown</a:t>
            </a:r>
            <a:endParaRPr/>
          </a:p>
        </p:txBody>
      </p:sp>
      <p:sp>
        <p:nvSpPr>
          <p:cNvPr id="111" name="Google Shape;111;p13"/>
          <p:cNvSpPr txBox="1"/>
          <p:nvPr/>
        </p:nvSpPr>
        <p:spPr>
          <a:xfrm>
            <a:off x="3338735" y="1981445"/>
            <a:ext cx="42912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87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Contents</a:t>
            </a:r>
            <a:endParaRPr/>
          </a:p>
        </p:txBody>
      </p:sp>
      <p:sp>
        <p:nvSpPr>
          <p:cNvPr id="112" name="Google Shape;112;p13"/>
          <p:cNvSpPr txBox="1"/>
          <p:nvPr/>
        </p:nvSpPr>
        <p:spPr>
          <a:xfrm>
            <a:off x="5607267" y="3864140"/>
            <a:ext cx="584224" cy="597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13" name="Google Shape;113;p13"/>
          <p:cNvSpPr txBox="1"/>
          <p:nvPr/>
        </p:nvSpPr>
        <p:spPr>
          <a:xfrm>
            <a:off x="7803312" y="4713333"/>
            <a:ext cx="2682300" cy="118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64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Participant Overview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64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14" name="Google Shape;114;p13"/>
          <p:cNvSpPr txBox="1"/>
          <p:nvPr/>
        </p:nvSpPr>
        <p:spPr>
          <a:xfrm>
            <a:off x="8852311" y="3864140"/>
            <a:ext cx="584224" cy="597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/>
          </a:p>
        </p:txBody>
      </p:sp>
      <p:sp>
        <p:nvSpPr>
          <p:cNvPr id="115" name="Google Shape;115;p13"/>
          <p:cNvSpPr txBox="1"/>
          <p:nvPr/>
        </p:nvSpPr>
        <p:spPr>
          <a:xfrm>
            <a:off x="11047510" y="4713333"/>
            <a:ext cx="2682300" cy="94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64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Main Qs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3"/>
          <p:cNvSpPr txBox="1"/>
          <p:nvPr/>
        </p:nvSpPr>
        <p:spPr>
          <a:xfrm>
            <a:off x="12096509" y="3864140"/>
            <a:ext cx="584224" cy="5975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/>
          </a:p>
        </p:txBody>
      </p:sp>
      <p:sp>
        <p:nvSpPr>
          <p:cNvPr id="117" name="Google Shape;117;p13"/>
          <p:cNvSpPr txBox="1"/>
          <p:nvPr/>
        </p:nvSpPr>
        <p:spPr>
          <a:xfrm>
            <a:off x="4558717" y="6950699"/>
            <a:ext cx="2682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4">
                <a:latin typeface="DM Sans"/>
                <a:ea typeface="DM Sans"/>
                <a:cs typeface="DM Sans"/>
                <a:sym typeface="DM Sans"/>
              </a:rPr>
              <a:t>Empathy Map</a:t>
            </a:r>
            <a:endParaRPr/>
          </a:p>
        </p:txBody>
      </p:sp>
      <p:sp>
        <p:nvSpPr>
          <p:cNvPr id="118" name="Google Shape;118;p13"/>
          <p:cNvSpPr txBox="1"/>
          <p:nvPr/>
        </p:nvSpPr>
        <p:spPr>
          <a:xfrm>
            <a:off x="5607717" y="6101506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/>
          </a:p>
        </p:txBody>
      </p:sp>
      <p:sp>
        <p:nvSpPr>
          <p:cNvPr id="119" name="Google Shape;119;p13"/>
          <p:cNvSpPr txBox="1"/>
          <p:nvPr/>
        </p:nvSpPr>
        <p:spPr>
          <a:xfrm>
            <a:off x="7803762" y="6950699"/>
            <a:ext cx="2682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4">
                <a:latin typeface="DM Sans"/>
                <a:ea typeface="DM Sans"/>
                <a:cs typeface="DM Sans"/>
                <a:sym typeface="DM Sans"/>
              </a:rPr>
              <a:t>Key Insights</a:t>
            </a:r>
            <a:endParaRPr/>
          </a:p>
        </p:txBody>
      </p:sp>
      <p:sp>
        <p:nvSpPr>
          <p:cNvPr id="120" name="Google Shape;120;p13"/>
          <p:cNvSpPr txBox="1"/>
          <p:nvPr/>
        </p:nvSpPr>
        <p:spPr>
          <a:xfrm>
            <a:off x="8852761" y="6101506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/>
          </a:p>
        </p:txBody>
      </p:sp>
      <p:sp>
        <p:nvSpPr>
          <p:cNvPr id="121" name="Google Shape;121;p13"/>
          <p:cNvSpPr txBox="1"/>
          <p:nvPr/>
        </p:nvSpPr>
        <p:spPr>
          <a:xfrm>
            <a:off x="11047960" y="6950699"/>
            <a:ext cx="26823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64">
                <a:latin typeface="DM Sans"/>
                <a:ea typeface="DM Sans"/>
                <a:cs typeface="DM Sans"/>
                <a:sym typeface="DM Sans"/>
              </a:rPr>
              <a:t>What’s Next?</a:t>
            </a:r>
            <a:endParaRPr/>
          </a:p>
        </p:txBody>
      </p:sp>
      <p:sp>
        <p:nvSpPr>
          <p:cNvPr id="122" name="Google Shape;122;p13"/>
          <p:cNvSpPr txBox="1"/>
          <p:nvPr/>
        </p:nvSpPr>
        <p:spPr>
          <a:xfrm>
            <a:off x="12096959" y="6101506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06</a:t>
            </a:r>
            <a:endParaRPr/>
          </a:p>
        </p:txBody>
      </p:sp>
      <p:sp>
        <p:nvSpPr>
          <p:cNvPr id="123" name="Google Shape;123;p13"/>
          <p:cNvSpPr/>
          <p:nvPr/>
        </p:nvSpPr>
        <p:spPr>
          <a:xfrm rot="1682327">
            <a:off x="-287660" y="7757152"/>
            <a:ext cx="2635568" cy="5640319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4" y="0"/>
                </a:lnTo>
                <a:lnTo>
                  <a:pt x="2635954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g24c2018d28d_3_64"/>
          <p:cNvGrpSpPr/>
          <p:nvPr/>
        </p:nvGrpSpPr>
        <p:grpSpPr>
          <a:xfrm>
            <a:off x="2515064" y="1011802"/>
            <a:ext cx="13257868" cy="3863905"/>
            <a:chOff x="-460013" y="-9525"/>
            <a:chExt cx="6036731" cy="1759359"/>
          </a:xfrm>
        </p:grpSpPr>
        <p:sp>
          <p:nvSpPr>
            <p:cNvPr id="591" name="Google Shape;591;g24c2018d28d_3_64"/>
            <p:cNvSpPr/>
            <p:nvPr/>
          </p:nvSpPr>
          <p:spPr>
            <a:xfrm>
              <a:off x="-460013" y="-4762"/>
              <a:ext cx="6036731" cy="1754596"/>
            </a:xfrm>
            <a:custGeom>
              <a:rect b="b" l="l" r="r" t="t"/>
              <a:pathLst>
                <a:path extrusionOk="0" h="1400875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1376007"/>
                  </a:lnTo>
                  <a:cubicBezTo>
                    <a:pt x="4819745" y="1389741"/>
                    <a:pt x="4808612" y="1400875"/>
                    <a:pt x="4794878" y="1400875"/>
                  </a:cubicBezTo>
                  <a:lnTo>
                    <a:pt x="24868" y="1400875"/>
                  </a:lnTo>
                  <a:cubicBezTo>
                    <a:pt x="11134" y="1400875"/>
                    <a:pt x="0" y="1389741"/>
                    <a:pt x="0" y="1376007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24c2018d28d_3_64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3" name="Google Shape;593;g24c2018d28d_3_64"/>
          <p:cNvSpPr txBox="1"/>
          <p:nvPr/>
        </p:nvSpPr>
        <p:spPr>
          <a:xfrm>
            <a:off x="2788750" y="1202300"/>
            <a:ext cx="89586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latin typeface="DM Sans SemiBold"/>
                <a:ea typeface="DM Sans SemiBold"/>
                <a:cs typeface="DM Sans SemiBold"/>
                <a:sym typeface="DM Sans SemiBold"/>
              </a:rPr>
              <a:t>Insights</a:t>
            </a:r>
            <a:endParaRPr sz="6000"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594" name="Google Shape;594;g24c2018d28d_3_64"/>
          <p:cNvSpPr/>
          <p:nvPr/>
        </p:nvSpPr>
        <p:spPr>
          <a:xfrm rot="2107270">
            <a:off x="16024169" y="6658304"/>
            <a:ext cx="4606734" cy="6430721"/>
          </a:xfrm>
          <a:custGeom>
            <a:rect b="b" l="l" r="r" t="t"/>
            <a:pathLst>
              <a:path extrusionOk="0" h="6434160" w="4609198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95" name="Google Shape;595;g24c2018d28d_3_64"/>
          <p:cNvSpPr/>
          <p:nvPr/>
        </p:nvSpPr>
        <p:spPr>
          <a:xfrm>
            <a:off x="14593696" y="1202293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596" name="Google Shape;596;g24c2018d28d_3_64"/>
          <p:cNvGrpSpPr/>
          <p:nvPr/>
        </p:nvGrpSpPr>
        <p:grpSpPr>
          <a:xfrm>
            <a:off x="2519261" y="5243724"/>
            <a:ext cx="13249479" cy="4243894"/>
            <a:chOff x="0" y="-9525"/>
            <a:chExt cx="4819745" cy="1410400"/>
          </a:xfrm>
        </p:grpSpPr>
        <p:sp>
          <p:nvSpPr>
            <p:cNvPr id="597" name="Google Shape;597;g24c2018d28d_3_64"/>
            <p:cNvSpPr/>
            <p:nvPr/>
          </p:nvSpPr>
          <p:spPr>
            <a:xfrm>
              <a:off x="0" y="0"/>
              <a:ext cx="4819745" cy="1400875"/>
            </a:xfrm>
            <a:custGeom>
              <a:rect b="b" l="l" r="r" t="t"/>
              <a:pathLst>
                <a:path extrusionOk="0" h="1400875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1376007"/>
                  </a:lnTo>
                  <a:cubicBezTo>
                    <a:pt x="4819745" y="1389741"/>
                    <a:pt x="4808612" y="1400875"/>
                    <a:pt x="4794878" y="1400875"/>
                  </a:cubicBezTo>
                  <a:lnTo>
                    <a:pt x="24868" y="1400875"/>
                  </a:lnTo>
                  <a:cubicBezTo>
                    <a:pt x="11134" y="1400875"/>
                    <a:pt x="0" y="1389741"/>
                    <a:pt x="0" y="1376007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g24c2018d28d_3_64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99" name="Google Shape;599;g24c2018d28d_3_64"/>
          <p:cNvSpPr txBox="1"/>
          <p:nvPr/>
        </p:nvSpPr>
        <p:spPr>
          <a:xfrm>
            <a:off x="2788750" y="5434225"/>
            <a:ext cx="50853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6000">
                <a:latin typeface="DM Sans SemiBold"/>
                <a:ea typeface="DM Sans SemiBold"/>
                <a:cs typeface="DM Sans SemiBold"/>
                <a:sym typeface="DM Sans SemiBold"/>
              </a:rPr>
              <a:t>Needs</a:t>
            </a:r>
            <a:endParaRPr sz="6000"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  <p:sp>
        <p:nvSpPr>
          <p:cNvPr id="600" name="Google Shape;600;g24c2018d28d_3_64"/>
          <p:cNvSpPr/>
          <p:nvPr/>
        </p:nvSpPr>
        <p:spPr>
          <a:xfrm>
            <a:off x="14593696" y="5434218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6"/>
                </a:lnTo>
                <a:lnTo>
                  <a:pt x="0" y="2281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1" name="Google Shape;601;g24c2018d28d_3_64"/>
          <p:cNvSpPr txBox="1"/>
          <p:nvPr/>
        </p:nvSpPr>
        <p:spPr>
          <a:xfrm>
            <a:off x="2877300" y="2476400"/>
            <a:ext cx="125334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Having an active lifestyle is deeply rooted around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social life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 and </a:t>
            </a:r>
            <a:r>
              <a:rPr b="1" lang="en-US" sz="4000">
                <a:latin typeface="DM Sans"/>
                <a:ea typeface="DM Sans"/>
                <a:cs typeface="DM Sans"/>
                <a:sym typeface="DM Sans"/>
              </a:rPr>
              <a:t>longevity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. </a:t>
            </a:r>
            <a:endParaRPr b="1" sz="4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02" name="Google Shape;602;g24c2018d28d_3_64"/>
          <p:cNvSpPr txBox="1"/>
          <p:nvPr/>
        </p:nvSpPr>
        <p:spPr>
          <a:xfrm>
            <a:off x="2877300" y="6622175"/>
            <a:ext cx="12533400" cy="20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Structural support in building low-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maintenance</a:t>
            </a:r>
            <a:r>
              <a:rPr lang="en-US" sz="4000">
                <a:latin typeface="DM Sans Light"/>
                <a:ea typeface="DM Sans Light"/>
                <a:cs typeface="DM Sans Light"/>
                <a:sym typeface="DM Sans Light"/>
              </a:rPr>
              <a:t> habits.</a:t>
            </a:r>
            <a:endParaRPr sz="4000">
              <a:latin typeface="DM Sans Light"/>
              <a:ea typeface="DM Sans Light"/>
              <a:cs typeface="DM Sans Light"/>
              <a:sym typeface="DM Sans Light"/>
            </a:endParaRPr>
          </a:p>
        </p:txBody>
      </p:sp>
      <p:sp>
        <p:nvSpPr>
          <p:cNvPr id="603" name="Google Shape;603;g24c2018d28d_3_64"/>
          <p:cNvSpPr/>
          <p:nvPr/>
        </p:nvSpPr>
        <p:spPr>
          <a:xfrm>
            <a:off x="-1626994" y="-179659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4c2f5a627c_0_204"/>
          <p:cNvSpPr/>
          <p:nvPr/>
        </p:nvSpPr>
        <p:spPr>
          <a:xfrm rot="2107270">
            <a:off x="16024169" y="6658304"/>
            <a:ext cx="4606734" cy="6430721"/>
          </a:xfrm>
          <a:custGeom>
            <a:rect b="b" l="l" r="r" t="t"/>
            <a:pathLst>
              <a:path extrusionOk="0" h="6434160" w="4609198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09" name="Google Shape;609;g24c2f5a627c_0_204"/>
          <p:cNvSpPr/>
          <p:nvPr/>
        </p:nvSpPr>
        <p:spPr>
          <a:xfrm>
            <a:off x="-1626994" y="-179659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10" name="Google Shape;610;g24c2f5a627c_0_204"/>
          <p:cNvPicPr preferRelativeResize="0"/>
          <p:nvPr/>
        </p:nvPicPr>
        <p:blipFill rotWithShape="1">
          <a:blip r:embed="rId5">
            <a:alphaModFix/>
          </a:blip>
          <a:srcRect b="20311" l="41313" r="17704" t="30075"/>
          <a:stretch/>
        </p:blipFill>
        <p:spPr>
          <a:xfrm>
            <a:off x="8290202" y="4302750"/>
            <a:ext cx="1684800" cy="1661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11" name="Google Shape;611;g24c2f5a627c_0_204"/>
          <p:cNvCxnSpPr/>
          <p:nvPr/>
        </p:nvCxnSpPr>
        <p:spPr>
          <a:xfrm>
            <a:off x="9860700" y="5133450"/>
            <a:ext cx="86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2" name="Google Shape;612;g24c2f5a627c_0_204"/>
          <p:cNvCxnSpPr>
            <a:endCxn id="610" idx="0"/>
          </p:cNvCxnSpPr>
          <p:nvPr/>
        </p:nvCxnSpPr>
        <p:spPr>
          <a:xfrm>
            <a:off x="9132602" y="-190350"/>
            <a:ext cx="0" cy="44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3" name="Google Shape;613;g24c2f5a627c_0_204"/>
          <p:cNvCxnSpPr>
            <a:stCxn id="610" idx="4"/>
          </p:cNvCxnSpPr>
          <p:nvPr/>
        </p:nvCxnSpPr>
        <p:spPr>
          <a:xfrm>
            <a:off x="9132602" y="5964150"/>
            <a:ext cx="0" cy="47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g24c2f5a627c_0_204"/>
          <p:cNvCxnSpPr>
            <a:stCxn id="610" idx="2"/>
          </p:cNvCxnSpPr>
          <p:nvPr/>
        </p:nvCxnSpPr>
        <p:spPr>
          <a:xfrm rot="10800000">
            <a:off x="-690598" y="5133450"/>
            <a:ext cx="89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15" name="Google Shape;615;g24c2f5a627c_0_2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8800" y="144600"/>
            <a:ext cx="5126810" cy="485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g24c2f5a627c_0_20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4765" y="144600"/>
            <a:ext cx="5665060" cy="485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g24c2f5a627c_0_20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4900" y="5308354"/>
            <a:ext cx="6384640" cy="497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g24c2f5a627c_0_20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43899" y="5304141"/>
            <a:ext cx="5126801" cy="4987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4c2f5a627c_0_240"/>
          <p:cNvSpPr/>
          <p:nvPr/>
        </p:nvSpPr>
        <p:spPr>
          <a:xfrm rot="2107270">
            <a:off x="16024169" y="6658304"/>
            <a:ext cx="4606734" cy="6430721"/>
          </a:xfrm>
          <a:custGeom>
            <a:rect b="b" l="l" r="r" t="t"/>
            <a:pathLst>
              <a:path extrusionOk="0" h="6434160" w="4609198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24" name="Google Shape;624;g24c2f5a627c_0_240"/>
          <p:cNvSpPr/>
          <p:nvPr/>
        </p:nvSpPr>
        <p:spPr>
          <a:xfrm>
            <a:off x="-1626994" y="-1796591"/>
            <a:ext cx="3664013" cy="3564086"/>
          </a:xfrm>
          <a:custGeom>
            <a:rect b="b" l="l" r="r" t="t"/>
            <a:pathLst>
              <a:path extrusionOk="0" h="3564086" w="3664013">
                <a:moveTo>
                  <a:pt x="0" y="0"/>
                </a:moveTo>
                <a:lnTo>
                  <a:pt x="3664013" y="0"/>
                </a:lnTo>
                <a:lnTo>
                  <a:pt x="3664013" y="3564085"/>
                </a:lnTo>
                <a:lnTo>
                  <a:pt x="0" y="35640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625" name="Google Shape;625;g24c2f5a627c_0_240"/>
          <p:cNvPicPr preferRelativeResize="0"/>
          <p:nvPr/>
        </p:nvPicPr>
        <p:blipFill rotWithShape="1">
          <a:blip r:embed="rId5">
            <a:alphaModFix/>
          </a:blip>
          <a:srcRect b="20311" l="41313" r="17704" t="30075"/>
          <a:stretch/>
        </p:blipFill>
        <p:spPr>
          <a:xfrm>
            <a:off x="8290202" y="4302750"/>
            <a:ext cx="1684800" cy="1661400"/>
          </a:xfrm>
          <a:prstGeom prst="ellipse">
            <a:avLst/>
          </a:prstGeom>
          <a:noFill/>
          <a:ln>
            <a:noFill/>
          </a:ln>
        </p:spPr>
      </p:pic>
      <p:cxnSp>
        <p:nvCxnSpPr>
          <p:cNvPr id="626" name="Google Shape;626;g24c2f5a627c_0_240"/>
          <p:cNvCxnSpPr/>
          <p:nvPr/>
        </p:nvCxnSpPr>
        <p:spPr>
          <a:xfrm>
            <a:off x="9860700" y="5133450"/>
            <a:ext cx="8671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7" name="Google Shape;627;g24c2f5a627c_0_240"/>
          <p:cNvCxnSpPr>
            <a:endCxn id="625" idx="0"/>
          </p:cNvCxnSpPr>
          <p:nvPr/>
        </p:nvCxnSpPr>
        <p:spPr>
          <a:xfrm>
            <a:off x="9132602" y="-190350"/>
            <a:ext cx="0" cy="449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8" name="Google Shape;628;g24c2f5a627c_0_240"/>
          <p:cNvCxnSpPr>
            <a:stCxn id="625" idx="4"/>
          </p:cNvCxnSpPr>
          <p:nvPr/>
        </p:nvCxnSpPr>
        <p:spPr>
          <a:xfrm>
            <a:off x="9132602" y="5964150"/>
            <a:ext cx="0" cy="470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9" name="Google Shape;629;g24c2f5a627c_0_240"/>
          <p:cNvCxnSpPr>
            <a:stCxn id="625" idx="2"/>
          </p:cNvCxnSpPr>
          <p:nvPr/>
        </p:nvCxnSpPr>
        <p:spPr>
          <a:xfrm rot="10800000">
            <a:off x="-690598" y="5133450"/>
            <a:ext cx="8980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630" name="Google Shape;630;g24c2f5a627c_0_2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68800" y="144600"/>
            <a:ext cx="5126810" cy="4858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g24c2f5a627c_0_2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074765" y="144600"/>
            <a:ext cx="5665060" cy="4858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g24c2f5a627c_0_2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04900" y="5308354"/>
            <a:ext cx="6384640" cy="4978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g24c2f5a627c_0_2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343899" y="5304141"/>
            <a:ext cx="5126801" cy="49870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g24c2f5a627c_0_24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87761" y="415738"/>
            <a:ext cx="4316679" cy="431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g24c2f5a627c_0_24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67513" y="5767962"/>
            <a:ext cx="4059426" cy="4059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g24c2f5a627c_0_24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1660748" y="5551138"/>
            <a:ext cx="4493100" cy="449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g24c2f5a627c_0_24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1556935" y="262050"/>
            <a:ext cx="4700731" cy="47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g24c2f5a627c_0_24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 rot="-5400000">
            <a:off x="6703424" y="8129573"/>
            <a:ext cx="2337377" cy="175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g24c2f5a627c_0_240"/>
          <p:cNvPicPr preferRelativeResize="0"/>
          <p:nvPr/>
        </p:nvPicPr>
        <p:blipFill rotWithShape="1">
          <a:blip r:embed="rId15">
            <a:alphaModFix/>
          </a:blip>
          <a:srcRect b="20002" l="25661" r="23775" t="12580"/>
          <a:stretch/>
        </p:blipFill>
        <p:spPr>
          <a:xfrm rot="-5400000">
            <a:off x="9315028" y="7113700"/>
            <a:ext cx="2013972" cy="2013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8"/>
          <p:cNvSpPr/>
          <p:nvPr/>
        </p:nvSpPr>
        <p:spPr>
          <a:xfrm>
            <a:off x="1028700" y="4160970"/>
            <a:ext cx="5060685" cy="4605223"/>
          </a:xfrm>
          <a:custGeom>
            <a:rect b="b" l="l" r="r" t="t"/>
            <a:pathLst>
              <a:path extrusionOk="0"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5" name="Google Shape;645;p8"/>
          <p:cNvSpPr/>
          <p:nvPr/>
        </p:nvSpPr>
        <p:spPr>
          <a:xfrm>
            <a:off x="10585250" y="5037922"/>
            <a:ext cx="8716094" cy="5689232"/>
          </a:xfrm>
          <a:custGeom>
            <a:rect b="b" l="l" r="r" t="t"/>
            <a:pathLst>
              <a:path extrusionOk="0" h="5689232" w="8716094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6" name="Google Shape;646;p8"/>
          <p:cNvSpPr/>
          <p:nvPr/>
        </p:nvSpPr>
        <p:spPr>
          <a:xfrm>
            <a:off x="6615357" y="4160970"/>
            <a:ext cx="5060685" cy="4605223"/>
          </a:xfrm>
          <a:custGeom>
            <a:rect b="b" l="l" r="r" t="t"/>
            <a:pathLst>
              <a:path extrusionOk="0" h="4605223" w="5060685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7" name="Google Shape;647;p8"/>
          <p:cNvSpPr/>
          <p:nvPr/>
        </p:nvSpPr>
        <p:spPr>
          <a:xfrm>
            <a:off x="12198615" y="4160970"/>
            <a:ext cx="5060685" cy="4605223"/>
          </a:xfrm>
          <a:custGeom>
            <a:rect b="b" l="l" r="r" t="t"/>
            <a:pathLst>
              <a:path extrusionOk="0"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8" name="Google Shape;648;p8"/>
          <p:cNvSpPr/>
          <p:nvPr/>
        </p:nvSpPr>
        <p:spPr>
          <a:xfrm>
            <a:off x="6615357" y="1263707"/>
            <a:ext cx="5060685" cy="1910409"/>
          </a:xfrm>
          <a:custGeom>
            <a:rect b="b" l="l" r="r" t="t"/>
            <a:pathLst>
              <a:path extrusionOk="0" h="1910409" w="5060685">
                <a:moveTo>
                  <a:pt x="0" y="0"/>
                </a:moveTo>
                <a:lnTo>
                  <a:pt x="5060684" y="0"/>
                </a:lnTo>
                <a:lnTo>
                  <a:pt x="5060684" y="1910408"/>
                </a:lnTo>
                <a:lnTo>
                  <a:pt x="0" y="1910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9" name="Google Shape;649;p8"/>
          <p:cNvSpPr/>
          <p:nvPr/>
        </p:nvSpPr>
        <p:spPr>
          <a:xfrm flipH="1" rot="-3300344">
            <a:off x="4123323" y="2326829"/>
            <a:ext cx="2397621" cy="1083022"/>
          </a:xfrm>
          <a:custGeom>
            <a:rect b="b" l="l" r="r" t="t"/>
            <a:pathLst>
              <a:path extrusionOk="0" h="1083022" w="2397621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0" name="Google Shape;650;p8"/>
          <p:cNvSpPr/>
          <p:nvPr/>
        </p:nvSpPr>
        <p:spPr>
          <a:xfrm>
            <a:off x="4801726" y="7342081"/>
            <a:ext cx="1040792" cy="1080924"/>
          </a:xfrm>
          <a:custGeom>
            <a:rect b="b" l="l" r="r" t="t"/>
            <a:pathLst>
              <a:path extrusionOk="0" h="1080924" w="1040792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1" name="Google Shape;651;p8"/>
          <p:cNvSpPr/>
          <p:nvPr/>
        </p:nvSpPr>
        <p:spPr>
          <a:xfrm rot="3326609">
            <a:off x="11765115" y="2328655"/>
            <a:ext cx="2397621" cy="1083022"/>
          </a:xfrm>
          <a:custGeom>
            <a:rect b="b" l="l" r="r" t="t"/>
            <a:pathLst>
              <a:path extrusionOk="0" h="1083022" w="2397621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2" name="Google Shape;652;p8"/>
          <p:cNvSpPr/>
          <p:nvPr/>
        </p:nvSpPr>
        <p:spPr>
          <a:xfrm rot="8446158">
            <a:off x="7416559" y="3338099"/>
            <a:ext cx="2069356" cy="1178230"/>
          </a:xfrm>
          <a:custGeom>
            <a:rect b="b" l="l" r="r" t="t"/>
            <a:pathLst>
              <a:path extrusionOk="0" h="1178230" w="2069356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3" name="Google Shape;653;p8"/>
          <p:cNvSpPr txBox="1"/>
          <p:nvPr/>
        </p:nvSpPr>
        <p:spPr>
          <a:xfrm>
            <a:off x="7074869" y="5152222"/>
            <a:ext cx="3256800" cy="16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Habits are built over a long period of time</a:t>
            </a:r>
            <a:endParaRPr/>
          </a:p>
        </p:txBody>
      </p:sp>
      <p:sp>
        <p:nvSpPr>
          <p:cNvPr id="654" name="Google Shape;654;p8"/>
          <p:cNvSpPr txBox="1"/>
          <p:nvPr/>
        </p:nvSpPr>
        <p:spPr>
          <a:xfrm>
            <a:off x="12657116" y="5095875"/>
            <a:ext cx="32568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People’s environment plays an extremely important role in daily activities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53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5" name="Google Shape;655;p8"/>
          <p:cNvSpPr txBox="1"/>
          <p:nvPr/>
        </p:nvSpPr>
        <p:spPr>
          <a:xfrm>
            <a:off x="6932102" y="1764103"/>
            <a:ext cx="44271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72">
                <a:latin typeface="DM Sans"/>
                <a:ea typeface="DM Sans"/>
                <a:cs typeface="DM Sans"/>
                <a:sym typeface="DM Sans"/>
              </a:rPr>
              <a:t>Key Learnings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6" name="Google Shape;656;p8"/>
          <p:cNvSpPr txBox="1"/>
          <p:nvPr/>
        </p:nvSpPr>
        <p:spPr>
          <a:xfrm>
            <a:off x="1545074" y="5740877"/>
            <a:ext cx="35103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8"/>
          <p:cNvSpPr txBox="1"/>
          <p:nvPr/>
        </p:nvSpPr>
        <p:spPr>
          <a:xfrm>
            <a:off x="1545074" y="5152222"/>
            <a:ext cx="3256800" cy="22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People’s goals and definitions of active lifestyles are very diverse</a:t>
            </a:r>
            <a:endParaRPr sz="2753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58" name="Google Shape;658;p8"/>
          <p:cNvSpPr/>
          <p:nvPr/>
        </p:nvSpPr>
        <p:spPr>
          <a:xfrm rot="7282648">
            <a:off x="-1792404" y="516566"/>
            <a:ext cx="5115649" cy="2818257"/>
          </a:xfrm>
          <a:custGeom>
            <a:rect b="b" l="l" r="r" t="t"/>
            <a:pathLst>
              <a:path extrusionOk="0" h="2818257" w="5115649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59" name="Google Shape;659;p8"/>
          <p:cNvSpPr/>
          <p:nvPr/>
        </p:nvSpPr>
        <p:spPr>
          <a:xfrm>
            <a:off x="15895616" y="8945111"/>
            <a:ext cx="2966186" cy="2885291"/>
          </a:xfrm>
          <a:custGeom>
            <a:rect b="b" l="l" r="r" t="t"/>
            <a:pathLst>
              <a:path extrusionOk="0" h="2885291" w="2966186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0" name="Google Shape;660;p8"/>
          <p:cNvSpPr/>
          <p:nvPr/>
        </p:nvSpPr>
        <p:spPr>
          <a:xfrm>
            <a:off x="10331676" y="7342081"/>
            <a:ext cx="1040792" cy="1080924"/>
          </a:xfrm>
          <a:custGeom>
            <a:rect b="b" l="l" r="r" t="t"/>
            <a:pathLst>
              <a:path extrusionOk="0" h="1080924" w="1040792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1" name="Google Shape;661;p8"/>
          <p:cNvSpPr/>
          <p:nvPr/>
        </p:nvSpPr>
        <p:spPr>
          <a:xfrm>
            <a:off x="16024663" y="7342081"/>
            <a:ext cx="1040792" cy="1080924"/>
          </a:xfrm>
          <a:custGeom>
            <a:rect b="b" l="l" r="r" t="t"/>
            <a:pathLst>
              <a:path extrusionOk="0" h="1080924" w="1040792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4c2f5a627c_0_264"/>
          <p:cNvSpPr/>
          <p:nvPr/>
        </p:nvSpPr>
        <p:spPr>
          <a:xfrm>
            <a:off x="1028700" y="4160970"/>
            <a:ext cx="5060685" cy="4605223"/>
          </a:xfrm>
          <a:custGeom>
            <a:rect b="b" l="l" r="r" t="t"/>
            <a:pathLst>
              <a:path extrusionOk="0"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7" name="Google Shape;667;g24c2f5a627c_0_264"/>
          <p:cNvSpPr/>
          <p:nvPr/>
        </p:nvSpPr>
        <p:spPr>
          <a:xfrm>
            <a:off x="10585250" y="5037922"/>
            <a:ext cx="8716094" cy="5689232"/>
          </a:xfrm>
          <a:custGeom>
            <a:rect b="b" l="l" r="r" t="t"/>
            <a:pathLst>
              <a:path extrusionOk="0" h="5689232" w="8716094">
                <a:moveTo>
                  <a:pt x="0" y="0"/>
                </a:moveTo>
                <a:lnTo>
                  <a:pt x="8716094" y="0"/>
                </a:lnTo>
                <a:lnTo>
                  <a:pt x="8716094" y="5689232"/>
                </a:lnTo>
                <a:lnTo>
                  <a:pt x="0" y="5689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8" name="Google Shape;668;g24c2f5a627c_0_264"/>
          <p:cNvSpPr/>
          <p:nvPr/>
        </p:nvSpPr>
        <p:spPr>
          <a:xfrm>
            <a:off x="6615357" y="4160970"/>
            <a:ext cx="5060685" cy="4605223"/>
          </a:xfrm>
          <a:custGeom>
            <a:rect b="b" l="l" r="r" t="t"/>
            <a:pathLst>
              <a:path extrusionOk="0" h="4605223" w="5060685">
                <a:moveTo>
                  <a:pt x="0" y="0"/>
                </a:moveTo>
                <a:lnTo>
                  <a:pt x="5060684" y="0"/>
                </a:lnTo>
                <a:lnTo>
                  <a:pt x="5060684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69" name="Google Shape;669;g24c2f5a627c_0_264"/>
          <p:cNvSpPr/>
          <p:nvPr/>
        </p:nvSpPr>
        <p:spPr>
          <a:xfrm>
            <a:off x="12198615" y="4160970"/>
            <a:ext cx="5060685" cy="4605223"/>
          </a:xfrm>
          <a:custGeom>
            <a:rect b="b" l="l" r="r" t="t"/>
            <a:pathLst>
              <a:path extrusionOk="0" h="4605223" w="5060685">
                <a:moveTo>
                  <a:pt x="0" y="0"/>
                </a:moveTo>
                <a:lnTo>
                  <a:pt x="5060685" y="0"/>
                </a:lnTo>
                <a:lnTo>
                  <a:pt x="5060685" y="4605223"/>
                </a:lnTo>
                <a:lnTo>
                  <a:pt x="0" y="46052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0" name="Google Shape;670;g24c2f5a627c_0_264"/>
          <p:cNvSpPr/>
          <p:nvPr/>
        </p:nvSpPr>
        <p:spPr>
          <a:xfrm>
            <a:off x="6615357" y="1263707"/>
            <a:ext cx="5060685" cy="1910409"/>
          </a:xfrm>
          <a:custGeom>
            <a:rect b="b" l="l" r="r" t="t"/>
            <a:pathLst>
              <a:path extrusionOk="0" h="1910409" w="5060685">
                <a:moveTo>
                  <a:pt x="0" y="0"/>
                </a:moveTo>
                <a:lnTo>
                  <a:pt x="5060684" y="0"/>
                </a:lnTo>
                <a:lnTo>
                  <a:pt x="5060684" y="1910408"/>
                </a:lnTo>
                <a:lnTo>
                  <a:pt x="0" y="19104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1" name="Google Shape;671;g24c2f5a627c_0_264"/>
          <p:cNvSpPr/>
          <p:nvPr/>
        </p:nvSpPr>
        <p:spPr>
          <a:xfrm flipH="1" rot="-3304703">
            <a:off x="4124850" y="2327196"/>
            <a:ext cx="2397808" cy="1083107"/>
          </a:xfrm>
          <a:custGeom>
            <a:rect b="b" l="l" r="r" t="t"/>
            <a:pathLst>
              <a:path extrusionOk="0" h="1083022" w="2397621">
                <a:moveTo>
                  <a:pt x="0" y="1083022"/>
                </a:moveTo>
                <a:lnTo>
                  <a:pt x="2397621" y="1083022"/>
                </a:lnTo>
                <a:lnTo>
                  <a:pt x="2397621" y="0"/>
                </a:lnTo>
                <a:lnTo>
                  <a:pt x="0" y="0"/>
                </a:lnTo>
                <a:lnTo>
                  <a:pt x="0" y="1083022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2" name="Google Shape;672;g24c2f5a627c_0_264"/>
          <p:cNvSpPr/>
          <p:nvPr/>
        </p:nvSpPr>
        <p:spPr>
          <a:xfrm>
            <a:off x="4801738" y="4867306"/>
            <a:ext cx="1040792" cy="1080924"/>
          </a:xfrm>
          <a:custGeom>
            <a:rect b="b" l="l" r="r" t="t"/>
            <a:pathLst>
              <a:path extrusionOk="0" h="1080924" w="1040792">
                <a:moveTo>
                  <a:pt x="0" y="0"/>
                </a:moveTo>
                <a:lnTo>
                  <a:pt x="1040791" y="0"/>
                </a:lnTo>
                <a:lnTo>
                  <a:pt x="1040791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3" name="Google Shape;673;g24c2f5a627c_0_264"/>
          <p:cNvSpPr/>
          <p:nvPr/>
        </p:nvSpPr>
        <p:spPr>
          <a:xfrm>
            <a:off x="10311087" y="4867306"/>
            <a:ext cx="840865" cy="1080924"/>
          </a:xfrm>
          <a:custGeom>
            <a:rect b="b" l="l" r="r" t="t"/>
            <a:pathLst>
              <a:path extrusionOk="0" h="1080924" w="840865">
                <a:moveTo>
                  <a:pt x="0" y="0"/>
                </a:moveTo>
                <a:lnTo>
                  <a:pt x="840865" y="0"/>
                </a:lnTo>
                <a:lnTo>
                  <a:pt x="840865" y="1080924"/>
                </a:lnTo>
                <a:lnTo>
                  <a:pt x="0" y="10809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4" name="Google Shape;674;g24c2f5a627c_0_264"/>
          <p:cNvSpPr/>
          <p:nvPr/>
        </p:nvSpPr>
        <p:spPr>
          <a:xfrm>
            <a:off x="15895616" y="4843148"/>
            <a:ext cx="877165" cy="1129240"/>
          </a:xfrm>
          <a:custGeom>
            <a:rect b="b" l="l" r="r" t="t"/>
            <a:pathLst>
              <a:path extrusionOk="0" h="1129240" w="877165">
                <a:moveTo>
                  <a:pt x="0" y="0"/>
                </a:moveTo>
                <a:lnTo>
                  <a:pt x="877165" y="0"/>
                </a:lnTo>
                <a:lnTo>
                  <a:pt x="877165" y="1129240"/>
                </a:lnTo>
                <a:lnTo>
                  <a:pt x="0" y="1129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5" name="Google Shape;675;g24c2f5a627c_0_264"/>
          <p:cNvSpPr/>
          <p:nvPr/>
        </p:nvSpPr>
        <p:spPr>
          <a:xfrm rot="3323730">
            <a:off x="11766892" y="2327917"/>
            <a:ext cx="2395897" cy="1082243"/>
          </a:xfrm>
          <a:custGeom>
            <a:rect b="b" l="l" r="r" t="t"/>
            <a:pathLst>
              <a:path extrusionOk="0" h="1083022" w="2397621">
                <a:moveTo>
                  <a:pt x="2397620" y="1083021"/>
                </a:moveTo>
                <a:lnTo>
                  <a:pt x="0" y="1083021"/>
                </a:lnTo>
                <a:lnTo>
                  <a:pt x="0" y="0"/>
                </a:lnTo>
                <a:lnTo>
                  <a:pt x="2397620" y="0"/>
                </a:lnTo>
                <a:lnTo>
                  <a:pt x="2397620" y="1083021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6" name="Google Shape;676;g24c2f5a627c_0_264"/>
          <p:cNvSpPr/>
          <p:nvPr/>
        </p:nvSpPr>
        <p:spPr>
          <a:xfrm rot="8446867">
            <a:off x="7415766" y="3337724"/>
            <a:ext cx="2070061" cy="1178631"/>
          </a:xfrm>
          <a:custGeom>
            <a:rect b="b" l="l" r="r" t="t"/>
            <a:pathLst>
              <a:path extrusionOk="0" h="1178230" w="2069356">
                <a:moveTo>
                  <a:pt x="0" y="0"/>
                </a:moveTo>
                <a:lnTo>
                  <a:pt x="2069356" y="0"/>
                </a:lnTo>
                <a:lnTo>
                  <a:pt x="2069356" y="1178229"/>
                </a:lnTo>
                <a:lnTo>
                  <a:pt x="0" y="117822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77" name="Google Shape;677;g24c2f5a627c_0_264"/>
          <p:cNvSpPr txBox="1"/>
          <p:nvPr/>
        </p:nvSpPr>
        <p:spPr>
          <a:xfrm>
            <a:off x="7074869" y="5152222"/>
            <a:ext cx="3256800" cy="27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Finding 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interviewees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 that fall more towards the middle of our spectrum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8" name="Google Shape;678;g24c2f5a627c_0_264"/>
          <p:cNvSpPr txBox="1"/>
          <p:nvPr/>
        </p:nvSpPr>
        <p:spPr>
          <a:xfrm>
            <a:off x="12428525" y="5095875"/>
            <a:ext cx="3732300" cy="27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HMW analysis + POVs</a:t>
            </a:r>
            <a:endParaRPr sz="2753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53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Exploring contradictions and 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interviewee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’s needs</a:t>
            </a:r>
            <a:endParaRPr sz="2753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79" name="Google Shape;679;g24c2f5a627c_0_264"/>
          <p:cNvSpPr txBox="1"/>
          <p:nvPr/>
        </p:nvSpPr>
        <p:spPr>
          <a:xfrm>
            <a:off x="6932102" y="1764103"/>
            <a:ext cx="4427100" cy="7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772"/>
              <a:t>Next Steps</a:t>
            </a:r>
            <a:endParaRPr/>
          </a:p>
        </p:txBody>
      </p:sp>
      <p:sp>
        <p:nvSpPr>
          <p:cNvPr id="680" name="Google Shape;680;g24c2f5a627c_0_264"/>
          <p:cNvSpPr txBox="1"/>
          <p:nvPr/>
        </p:nvSpPr>
        <p:spPr>
          <a:xfrm>
            <a:off x="1545074" y="5152222"/>
            <a:ext cx="3256800" cy="27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Digging deeper into our key learnings and insights, while considering ethical implications</a:t>
            </a:r>
            <a:endParaRPr/>
          </a:p>
        </p:txBody>
      </p:sp>
      <p:sp>
        <p:nvSpPr>
          <p:cNvPr id="681" name="Google Shape;681;g24c2f5a627c_0_264"/>
          <p:cNvSpPr/>
          <p:nvPr/>
        </p:nvSpPr>
        <p:spPr>
          <a:xfrm rot="7278446">
            <a:off x="-1794256" y="519695"/>
            <a:ext cx="5119293" cy="2820264"/>
          </a:xfrm>
          <a:custGeom>
            <a:rect b="b" l="l" r="r" t="t"/>
            <a:pathLst>
              <a:path extrusionOk="0" h="2818257" w="5115649">
                <a:moveTo>
                  <a:pt x="0" y="0"/>
                </a:moveTo>
                <a:lnTo>
                  <a:pt x="5115649" y="0"/>
                </a:lnTo>
                <a:lnTo>
                  <a:pt x="5115649" y="2818257"/>
                </a:lnTo>
                <a:lnTo>
                  <a:pt x="0" y="28182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2" name="Google Shape;682;g24c2f5a627c_0_264"/>
          <p:cNvSpPr/>
          <p:nvPr/>
        </p:nvSpPr>
        <p:spPr>
          <a:xfrm>
            <a:off x="15895616" y="8945111"/>
            <a:ext cx="2966186" cy="2885291"/>
          </a:xfrm>
          <a:custGeom>
            <a:rect b="b" l="l" r="r" t="t"/>
            <a:pathLst>
              <a:path extrusionOk="0" h="2885291" w="2966186">
                <a:moveTo>
                  <a:pt x="0" y="0"/>
                </a:moveTo>
                <a:lnTo>
                  <a:pt x="2966187" y="0"/>
                </a:lnTo>
                <a:lnTo>
                  <a:pt x="2966187" y="2885290"/>
                </a:lnTo>
                <a:lnTo>
                  <a:pt x="0" y="2885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2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"/>
          <p:cNvSpPr/>
          <p:nvPr/>
        </p:nvSpPr>
        <p:spPr>
          <a:xfrm>
            <a:off x="3697693" y="2218670"/>
            <a:ext cx="10896012" cy="6728287"/>
          </a:xfrm>
          <a:custGeom>
            <a:rect b="b" l="l" r="r" t="t"/>
            <a:pathLst>
              <a:path extrusionOk="0" h="6728287" w="10896012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88" name="Google Shape;688;p6"/>
          <p:cNvSpPr txBox="1"/>
          <p:nvPr/>
        </p:nvSpPr>
        <p:spPr>
          <a:xfrm>
            <a:off x="4167743" y="4626297"/>
            <a:ext cx="9952500" cy="22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394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you!</a:t>
            </a:r>
            <a:endParaRPr/>
          </a:p>
        </p:txBody>
      </p:sp>
      <p:sp>
        <p:nvSpPr>
          <p:cNvPr id="689" name="Google Shape;689;p6"/>
          <p:cNvSpPr/>
          <p:nvPr/>
        </p:nvSpPr>
        <p:spPr>
          <a:xfrm>
            <a:off x="14727055" y="5729877"/>
            <a:ext cx="4609198" cy="6434160"/>
          </a:xfrm>
          <a:custGeom>
            <a:rect b="b" l="l" r="r" t="t"/>
            <a:pathLst>
              <a:path extrusionOk="0" h="6434160" w="4609198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90" name="Google Shape;690;p6"/>
          <p:cNvSpPr/>
          <p:nvPr/>
        </p:nvSpPr>
        <p:spPr>
          <a:xfrm rot="-1757656">
            <a:off x="-2268026" y="-422948"/>
            <a:ext cx="8967709" cy="2903296"/>
          </a:xfrm>
          <a:custGeom>
            <a:rect b="b" l="l" r="r" t="t"/>
            <a:pathLst>
              <a:path extrusionOk="0" h="2903296" w="8967709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24c2f5a627c_2_165"/>
          <p:cNvGrpSpPr/>
          <p:nvPr/>
        </p:nvGrpSpPr>
        <p:grpSpPr>
          <a:xfrm>
            <a:off x="1028700" y="1161917"/>
            <a:ext cx="5872199" cy="7843394"/>
            <a:chOff x="0" y="-9525"/>
            <a:chExt cx="2327098" cy="3108141"/>
          </a:xfrm>
        </p:grpSpPr>
        <p:sp>
          <p:nvSpPr>
            <p:cNvPr id="129" name="Google Shape;129;g24c2f5a627c_2_165"/>
            <p:cNvSpPr/>
            <p:nvPr/>
          </p:nvSpPr>
          <p:spPr>
            <a:xfrm>
              <a:off x="0" y="0"/>
              <a:ext cx="2327098" cy="3098616"/>
            </a:xfrm>
            <a:custGeom>
              <a:rect b="b" l="l" r="r" t="t"/>
              <a:pathLst>
                <a:path extrusionOk="0" h="3098616" w="2327098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g24c2f5a627c_2_165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1" name="Google Shape;131;g24c2f5a627c_2_165"/>
          <p:cNvSpPr/>
          <p:nvPr/>
        </p:nvSpPr>
        <p:spPr>
          <a:xfrm>
            <a:off x="5892327" y="1413923"/>
            <a:ext cx="734337" cy="183584"/>
          </a:xfrm>
          <a:custGeom>
            <a:rect b="b" l="l" r="r" t="t"/>
            <a:pathLst>
              <a:path extrusionOk="0"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2" name="Google Shape;132;g24c2f5a627c_2_165"/>
          <p:cNvSpPr/>
          <p:nvPr/>
        </p:nvSpPr>
        <p:spPr>
          <a:xfrm>
            <a:off x="1387333" y="3473094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" name="Google Shape;133;g24c2f5a627c_2_165"/>
          <p:cNvSpPr/>
          <p:nvPr/>
        </p:nvSpPr>
        <p:spPr>
          <a:xfrm>
            <a:off x="1387333" y="5095555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4" name="Google Shape;134;g24c2f5a627c_2_165"/>
          <p:cNvSpPr/>
          <p:nvPr/>
        </p:nvSpPr>
        <p:spPr>
          <a:xfrm>
            <a:off x="1387333" y="6960990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g24c2f5a627c_2_165"/>
          <p:cNvSpPr txBox="1"/>
          <p:nvPr/>
        </p:nvSpPr>
        <p:spPr>
          <a:xfrm>
            <a:off x="1387333" y="1708124"/>
            <a:ext cx="5155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latin typeface="DM Sans"/>
                <a:ea typeface="DM Sans"/>
                <a:cs typeface="DM Sans"/>
                <a:sym typeface="DM Sans"/>
              </a:rPr>
              <a:t>Domain Breakdown</a:t>
            </a:r>
            <a:endParaRPr sz="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36" name="Google Shape;136;g24c2f5a627c_2_165"/>
          <p:cNvSpPr txBox="1"/>
          <p:nvPr/>
        </p:nvSpPr>
        <p:spPr>
          <a:xfrm>
            <a:off x="1533684" y="3476860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37" name="Google Shape;137;g24c2f5a627c_2_165"/>
          <p:cNvSpPr txBox="1"/>
          <p:nvPr/>
        </p:nvSpPr>
        <p:spPr>
          <a:xfrm>
            <a:off x="1533684" y="5099321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425"/>
              <a:t>2</a:t>
            </a:r>
            <a:endParaRPr/>
          </a:p>
        </p:txBody>
      </p:sp>
      <p:sp>
        <p:nvSpPr>
          <p:cNvPr id="138" name="Google Shape;138;g24c2f5a627c_2_165"/>
          <p:cNvSpPr txBox="1"/>
          <p:nvPr/>
        </p:nvSpPr>
        <p:spPr>
          <a:xfrm>
            <a:off x="1533684" y="6964756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425"/>
              <a:t>3</a:t>
            </a:r>
            <a:endParaRPr/>
          </a:p>
        </p:txBody>
      </p:sp>
      <p:sp>
        <p:nvSpPr>
          <p:cNvPr id="139" name="Google Shape;139;g24c2f5a627c_2_165"/>
          <p:cNvSpPr txBox="1"/>
          <p:nvPr/>
        </p:nvSpPr>
        <p:spPr>
          <a:xfrm>
            <a:off x="2418914" y="3707107"/>
            <a:ext cx="375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DM Sans"/>
                <a:ea typeface="DM Sans"/>
                <a:cs typeface="DM Sans"/>
                <a:sym typeface="DM Sans"/>
              </a:rPr>
              <a:t>Define Active Lifestyles</a:t>
            </a:r>
            <a:endParaRPr sz="1900"/>
          </a:p>
        </p:txBody>
      </p:sp>
      <p:sp>
        <p:nvSpPr>
          <p:cNvPr id="140" name="Google Shape;140;g24c2f5a627c_2_165"/>
          <p:cNvSpPr txBox="1"/>
          <p:nvPr/>
        </p:nvSpPr>
        <p:spPr>
          <a:xfrm>
            <a:off x="2342714" y="4972050"/>
            <a:ext cx="3753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1">
                <a:latin typeface="DM Sans"/>
                <a:ea typeface="DM Sans"/>
                <a:cs typeface="DM Sans"/>
                <a:sym typeface="DM Sans"/>
              </a:rPr>
              <a:t>Consider activity in our own lifestyles and of those we have observed</a:t>
            </a:r>
            <a:endParaRPr sz="2141"/>
          </a:p>
        </p:txBody>
      </p:sp>
      <p:sp>
        <p:nvSpPr>
          <p:cNvPr id="141" name="Google Shape;141;g24c2f5a627c_2_165"/>
          <p:cNvSpPr txBox="1"/>
          <p:nvPr/>
        </p:nvSpPr>
        <p:spPr>
          <a:xfrm>
            <a:off x="2342714" y="6789540"/>
            <a:ext cx="37536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1">
                <a:latin typeface="DM Sans"/>
                <a:ea typeface="DM Sans"/>
                <a:cs typeface="DM Sans"/>
                <a:sym typeface="DM Sans"/>
              </a:rPr>
              <a:t>Brainstorm elements of an active lifestyles that have been viewed as problematic or targeted with solutions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g24c2f5a627c_2_86"/>
          <p:cNvGrpSpPr/>
          <p:nvPr/>
        </p:nvGrpSpPr>
        <p:grpSpPr>
          <a:xfrm>
            <a:off x="7196925" y="448534"/>
            <a:ext cx="10585124" cy="9468091"/>
            <a:chOff x="0" y="-9525"/>
            <a:chExt cx="4819745" cy="4311124"/>
          </a:xfrm>
        </p:grpSpPr>
        <p:sp>
          <p:nvSpPr>
            <p:cNvPr id="147" name="Google Shape;147;g24c2f5a627c_2_86"/>
            <p:cNvSpPr/>
            <p:nvPr/>
          </p:nvSpPr>
          <p:spPr>
            <a:xfrm>
              <a:off x="0" y="0"/>
              <a:ext cx="4819745" cy="4301599"/>
            </a:xfrm>
            <a:custGeom>
              <a:rect b="b" l="l" r="r" t="t"/>
              <a:pathLst>
                <a:path extrusionOk="0" h="4301599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g24c2f5a627c_2_86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" name="Google Shape;149;g24c2f5a627c_2_86"/>
          <p:cNvGrpSpPr/>
          <p:nvPr/>
        </p:nvGrpSpPr>
        <p:grpSpPr>
          <a:xfrm>
            <a:off x="1028700" y="1161917"/>
            <a:ext cx="5872199" cy="7843394"/>
            <a:chOff x="0" y="-9525"/>
            <a:chExt cx="2327098" cy="3108141"/>
          </a:xfrm>
        </p:grpSpPr>
        <p:sp>
          <p:nvSpPr>
            <p:cNvPr id="150" name="Google Shape;150;g24c2f5a627c_2_86"/>
            <p:cNvSpPr/>
            <p:nvPr/>
          </p:nvSpPr>
          <p:spPr>
            <a:xfrm>
              <a:off x="0" y="0"/>
              <a:ext cx="2327098" cy="3098616"/>
            </a:xfrm>
            <a:custGeom>
              <a:rect b="b" l="l" r="r" t="t"/>
              <a:pathLst>
                <a:path extrusionOk="0" h="3098616" w="2327098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g24c2f5a627c_2_86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2" name="Google Shape;152;g24c2f5a627c_2_86"/>
          <p:cNvSpPr/>
          <p:nvPr/>
        </p:nvSpPr>
        <p:spPr>
          <a:xfrm>
            <a:off x="5892327" y="1413923"/>
            <a:ext cx="734337" cy="183584"/>
          </a:xfrm>
          <a:custGeom>
            <a:rect b="b" l="l" r="r" t="t"/>
            <a:pathLst>
              <a:path extrusionOk="0"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3" name="Google Shape;153;g24c2f5a627c_2_86"/>
          <p:cNvSpPr/>
          <p:nvPr/>
        </p:nvSpPr>
        <p:spPr>
          <a:xfrm>
            <a:off x="9387201" y="4354952"/>
            <a:ext cx="2493766" cy="2220476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3" y="0"/>
                </a:lnTo>
                <a:lnTo>
                  <a:pt x="2732893" y="2732894"/>
                </a:lnTo>
                <a:lnTo>
                  <a:pt x="0" y="2732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g24c2f5a627c_2_86"/>
          <p:cNvSpPr/>
          <p:nvPr/>
        </p:nvSpPr>
        <p:spPr>
          <a:xfrm>
            <a:off x="8537224" y="181290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3" y="0"/>
                </a:lnTo>
                <a:lnTo>
                  <a:pt x="2732893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g24c2f5a627c_2_86"/>
          <p:cNvSpPr/>
          <p:nvPr/>
        </p:nvSpPr>
        <p:spPr>
          <a:xfrm>
            <a:off x="12415575" y="445155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4" y="0"/>
                </a:lnTo>
                <a:lnTo>
                  <a:pt x="2732894" y="2732894"/>
                </a:lnTo>
                <a:lnTo>
                  <a:pt x="0" y="2732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g24c2f5a627c_2_86"/>
          <p:cNvSpPr/>
          <p:nvPr/>
        </p:nvSpPr>
        <p:spPr>
          <a:xfrm>
            <a:off x="11390750" y="181290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4" y="0"/>
                </a:lnTo>
                <a:lnTo>
                  <a:pt x="2732894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g24c2f5a627c_2_86"/>
          <p:cNvSpPr/>
          <p:nvPr/>
        </p:nvSpPr>
        <p:spPr>
          <a:xfrm>
            <a:off x="1387333" y="3473094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g24c2f5a627c_2_86"/>
          <p:cNvSpPr/>
          <p:nvPr/>
        </p:nvSpPr>
        <p:spPr>
          <a:xfrm>
            <a:off x="1387333" y="5095555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g24c2f5a627c_2_86"/>
          <p:cNvSpPr/>
          <p:nvPr/>
        </p:nvSpPr>
        <p:spPr>
          <a:xfrm>
            <a:off x="1387333" y="6960990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g24c2f5a627c_2_86"/>
          <p:cNvSpPr/>
          <p:nvPr/>
        </p:nvSpPr>
        <p:spPr>
          <a:xfrm>
            <a:off x="16421221" y="808950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61" name="Google Shape;161;g24c2f5a627c_2_86"/>
          <p:cNvGrpSpPr/>
          <p:nvPr/>
        </p:nvGrpSpPr>
        <p:grpSpPr>
          <a:xfrm>
            <a:off x="6324846" y="4391520"/>
            <a:ext cx="1348191" cy="1348191"/>
            <a:chOff x="0" y="0"/>
            <a:chExt cx="812800" cy="812800"/>
          </a:xfrm>
        </p:grpSpPr>
        <p:sp>
          <p:nvSpPr>
            <p:cNvPr id="162" name="Google Shape;162;g24c2f5a627c_2_8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g24c2f5a627c_2_86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7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4" name="Google Shape;164;g24c2f5a627c_2_86"/>
          <p:cNvSpPr txBox="1"/>
          <p:nvPr/>
        </p:nvSpPr>
        <p:spPr>
          <a:xfrm>
            <a:off x="1387333" y="1708124"/>
            <a:ext cx="5155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62">
                <a:latin typeface="DM Sans"/>
                <a:ea typeface="DM Sans"/>
                <a:cs typeface="DM Sans"/>
                <a:sym typeface="DM Sans"/>
              </a:rPr>
              <a:t>Domain Breakdown</a:t>
            </a:r>
            <a:endParaRPr sz="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g24c2f5a627c_2_86"/>
          <p:cNvSpPr txBox="1"/>
          <p:nvPr/>
        </p:nvSpPr>
        <p:spPr>
          <a:xfrm>
            <a:off x="1533684" y="3476860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166" name="Google Shape;166;g24c2f5a627c_2_86"/>
          <p:cNvSpPr txBox="1"/>
          <p:nvPr/>
        </p:nvSpPr>
        <p:spPr>
          <a:xfrm>
            <a:off x="1533684" y="5099321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425"/>
              <a:t>2</a:t>
            </a:r>
            <a:endParaRPr/>
          </a:p>
        </p:txBody>
      </p:sp>
      <p:sp>
        <p:nvSpPr>
          <p:cNvPr id="167" name="Google Shape;167;g24c2f5a627c_2_86"/>
          <p:cNvSpPr txBox="1"/>
          <p:nvPr/>
        </p:nvSpPr>
        <p:spPr>
          <a:xfrm>
            <a:off x="1533684" y="6964756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425"/>
              <a:t>3</a:t>
            </a:r>
            <a:endParaRPr/>
          </a:p>
        </p:txBody>
      </p:sp>
      <p:sp>
        <p:nvSpPr>
          <p:cNvPr id="168" name="Google Shape;168;g24c2f5a627c_2_86"/>
          <p:cNvSpPr txBox="1"/>
          <p:nvPr/>
        </p:nvSpPr>
        <p:spPr>
          <a:xfrm>
            <a:off x="2418914" y="3707107"/>
            <a:ext cx="375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DM Sans"/>
                <a:ea typeface="DM Sans"/>
                <a:cs typeface="DM Sans"/>
                <a:sym typeface="DM Sans"/>
              </a:rPr>
              <a:t>Define Active Lifestyles</a:t>
            </a:r>
            <a:endParaRPr sz="1900"/>
          </a:p>
        </p:txBody>
      </p:sp>
      <p:sp>
        <p:nvSpPr>
          <p:cNvPr id="169" name="Google Shape;169;g24c2f5a627c_2_86"/>
          <p:cNvSpPr txBox="1"/>
          <p:nvPr/>
        </p:nvSpPr>
        <p:spPr>
          <a:xfrm>
            <a:off x="2342714" y="4972050"/>
            <a:ext cx="3753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1">
                <a:latin typeface="DM Sans"/>
                <a:ea typeface="DM Sans"/>
                <a:cs typeface="DM Sans"/>
                <a:sym typeface="DM Sans"/>
              </a:rPr>
              <a:t>Consider activity in our own lifestyles and of those we have observed</a:t>
            </a:r>
            <a:endParaRPr sz="2141"/>
          </a:p>
        </p:txBody>
      </p:sp>
      <p:sp>
        <p:nvSpPr>
          <p:cNvPr id="170" name="Google Shape;170;g24c2f5a627c_2_86"/>
          <p:cNvSpPr txBox="1"/>
          <p:nvPr/>
        </p:nvSpPr>
        <p:spPr>
          <a:xfrm>
            <a:off x="2342714" y="6789540"/>
            <a:ext cx="37536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1">
                <a:latin typeface="DM Sans"/>
                <a:ea typeface="DM Sans"/>
                <a:cs typeface="DM Sans"/>
                <a:sym typeface="DM Sans"/>
              </a:rPr>
              <a:t>Brainstorm elements of an active lifestyles that have been viewed as problematic or targeted with solutions</a:t>
            </a:r>
            <a:endParaRPr sz="2000"/>
          </a:p>
        </p:txBody>
      </p:sp>
      <p:grpSp>
        <p:nvGrpSpPr>
          <p:cNvPr id="171" name="Google Shape;171;g24c2f5a627c_2_86"/>
          <p:cNvGrpSpPr/>
          <p:nvPr/>
        </p:nvGrpSpPr>
        <p:grpSpPr>
          <a:xfrm>
            <a:off x="6495086" y="4631701"/>
            <a:ext cx="991019" cy="867763"/>
            <a:chOff x="0" y="25501"/>
            <a:chExt cx="870002" cy="761797"/>
          </a:xfrm>
        </p:grpSpPr>
        <p:sp>
          <p:nvSpPr>
            <p:cNvPr id="172" name="Google Shape;172;g24c2f5a627c_2_86"/>
            <p:cNvSpPr/>
            <p:nvPr/>
          </p:nvSpPr>
          <p:spPr>
            <a:xfrm>
              <a:off x="0" y="25501"/>
              <a:ext cx="870002" cy="761797"/>
            </a:xfrm>
            <a:custGeom>
              <a:rect b="b" l="l" r="r" t="t"/>
              <a:pathLst>
                <a:path extrusionOk="0"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g24c2f5a627c_2_86"/>
            <p:cNvSpPr txBox="1"/>
            <p:nvPr/>
          </p:nvSpPr>
          <p:spPr>
            <a:xfrm>
              <a:off x="0" y="174625"/>
              <a:ext cx="7113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7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4" name="Google Shape;174;g24c2f5a627c_2_86"/>
          <p:cNvSpPr txBox="1"/>
          <p:nvPr/>
        </p:nvSpPr>
        <p:spPr>
          <a:xfrm>
            <a:off x="8777348" y="2446363"/>
            <a:ext cx="1953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Time Management</a:t>
            </a:r>
            <a:endParaRPr/>
          </a:p>
        </p:txBody>
      </p:sp>
      <p:sp>
        <p:nvSpPr>
          <p:cNvPr id="175" name="Google Shape;175;g24c2f5a627c_2_86"/>
          <p:cNvSpPr txBox="1"/>
          <p:nvPr/>
        </p:nvSpPr>
        <p:spPr>
          <a:xfrm>
            <a:off x="11927336" y="2551967"/>
            <a:ext cx="13377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Physical Activity</a:t>
            </a:r>
            <a:endParaRPr/>
          </a:p>
        </p:txBody>
      </p:sp>
      <p:sp>
        <p:nvSpPr>
          <p:cNvPr id="176" name="Google Shape;176;g24c2f5a627c_2_86"/>
          <p:cNvSpPr txBox="1"/>
          <p:nvPr/>
        </p:nvSpPr>
        <p:spPr>
          <a:xfrm>
            <a:off x="9920604" y="4792690"/>
            <a:ext cx="13377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Tracking and Insights</a:t>
            </a:r>
            <a:endParaRPr/>
          </a:p>
        </p:txBody>
      </p:sp>
      <p:sp>
        <p:nvSpPr>
          <p:cNvPr id="177" name="Google Shape;177;g24c2f5a627c_2_86"/>
          <p:cNvSpPr txBox="1"/>
          <p:nvPr/>
        </p:nvSpPr>
        <p:spPr>
          <a:xfrm>
            <a:off x="12720378" y="5179331"/>
            <a:ext cx="17331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Social and Networks</a:t>
            </a:r>
            <a:endParaRPr/>
          </a:p>
        </p:txBody>
      </p:sp>
      <p:sp>
        <p:nvSpPr>
          <p:cNvPr id="178" name="Google Shape;178;g24c2f5a627c_2_86"/>
          <p:cNvSpPr/>
          <p:nvPr/>
        </p:nvSpPr>
        <p:spPr>
          <a:xfrm>
            <a:off x="14394599" y="181290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3" y="0"/>
                </a:lnTo>
                <a:lnTo>
                  <a:pt x="2732893" y="2732894"/>
                </a:lnTo>
                <a:lnTo>
                  <a:pt x="0" y="2732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g24c2f5a627c_2_86"/>
          <p:cNvSpPr txBox="1"/>
          <p:nvPr/>
        </p:nvSpPr>
        <p:spPr>
          <a:xfrm>
            <a:off x="14897479" y="2790328"/>
            <a:ext cx="13377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Health</a:t>
            </a:r>
            <a:endParaRPr/>
          </a:p>
        </p:txBody>
      </p:sp>
      <p:sp>
        <p:nvSpPr>
          <p:cNvPr id="180" name="Google Shape;180;g24c2f5a627c_2_86"/>
          <p:cNvSpPr/>
          <p:nvPr/>
        </p:nvSpPr>
        <p:spPr>
          <a:xfrm>
            <a:off x="14319437" y="686575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3" y="0"/>
                </a:lnTo>
                <a:lnTo>
                  <a:pt x="2732893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g24c2f5a627c_2_86"/>
          <p:cNvSpPr txBox="1"/>
          <p:nvPr/>
        </p:nvSpPr>
        <p:spPr>
          <a:xfrm>
            <a:off x="14514673" y="7737563"/>
            <a:ext cx="1953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Motivation</a:t>
            </a:r>
            <a:endParaRPr/>
          </a:p>
        </p:txBody>
      </p:sp>
      <p:sp>
        <p:nvSpPr>
          <p:cNvPr id="182" name="Google Shape;182;g24c2f5a627c_2_86"/>
          <p:cNvSpPr/>
          <p:nvPr/>
        </p:nvSpPr>
        <p:spPr>
          <a:xfrm>
            <a:off x="11317763" y="686575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4" y="0"/>
                </a:lnTo>
                <a:lnTo>
                  <a:pt x="2732894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g24c2f5a627c_2_86"/>
          <p:cNvSpPr txBox="1"/>
          <p:nvPr/>
        </p:nvSpPr>
        <p:spPr>
          <a:xfrm>
            <a:off x="11644025" y="7364925"/>
            <a:ext cx="17331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Daily Habit and Consistency</a:t>
            </a:r>
            <a:endParaRPr/>
          </a:p>
        </p:txBody>
      </p:sp>
      <p:sp>
        <p:nvSpPr>
          <p:cNvPr id="184" name="Google Shape;184;g24c2f5a627c_2_86"/>
          <p:cNvSpPr/>
          <p:nvPr/>
        </p:nvSpPr>
        <p:spPr>
          <a:xfrm>
            <a:off x="8205900" y="686575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4" y="0"/>
                </a:lnTo>
                <a:lnTo>
                  <a:pt x="2732894" y="2732894"/>
                </a:lnTo>
                <a:lnTo>
                  <a:pt x="0" y="27328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5" name="Google Shape;185;g24c2f5a627c_2_86"/>
          <p:cNvSpPr txBox="1"/>
          <p:nvPr/>
        </p:nvSpPr>
        <p:spPr>
          <a:xfrm>
            <a:off x="8511078" y="7261031"/>
            <a:ext cx="17331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Training and Skills Development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" name="Google Shape;190;g24c2f5a627c_0_7"/>
          <p:cNvGrpSpPr/>
          <p:nvPr/>
        </p:nvGrpSpPr>
        <p:grpSpPr>
          <a:xfrm>
            <a:off x="7196925" y="448534"/>
            <a:ext cx="10585124" cy="9468091"/>
            <a:chOff x="0" y="-9525"/>
            <a:chExt cx="4819745" cy="4311124"/>
          </a:xfrm>
        </p:grpSpPr>
        <p:sp>
          <p:nvSpPr>
            <p:cNvPr id="191" name="Google Shape;191;g24c2f5a627c_0_7"/>
            <p:cNvSpPr/>
            <p:nvPr/>
          </p:nvSpPr>
          <p:spPr>
            <a:xfrm>
              <a:off x="0" y="0"/>
              <a:ext cx="4819745" cy="4301599"/>
            </a:xfrm>
            <a:custGeom>
              <a:rect b="b" l="l" r="r" t="t"/>
              <a:pathLst>
                <a:path extrusionOk="0" h="4301599" w="4819745">
                  <a:moveTo>
                    <a:pt x="24868" y="0"/>
                  </a:moveTo>
                  <a:lnTo>
                    <a:pt x="4794878" y="0"/>
                  </a:lnTo>
                  <a:cubicBezTo>
                    <a:pt x="4808612" y="0"/>
                    <a:pt x="4819745" y="11134"/>
                    <a:pt x="4819745" y="24868"/>
                  </a:cubicBezTo>
                  <a:lnTo>
                    <a:pt x="4819745" y="4276732"/>
                  </a:lnTo>
                  <a:cubicBezTo>
                    <a:pt x="4819745" y="4290466"/>
                    <a:pt x="4808612" y="4301599"/>
                    <a:pt x="4794878" y="4301599"/>
                  </a:cubicBezTo>
                  <a:lnTo>
                    <a:pt x="24868" y="4301599"/>
                  </a:lnTo>
                  <a:cubicBezTo>
                    <a:pt x="11134" y="4301599"/>
                    <a:pt x="0" y="4290466"/>
                    <a:pt x="0" y="4276732"/>
                  </a:cubicBezTo>
                  <a:lnTo>
                    <a:pt x="0" y="24868"/>
                  </a:lnTo>
                  <a:cubicBezTo>
                    <a:pt x="0" y="11134"/>
                    <a:pt x="11134" y="0"/>
                    <a:pt x="24868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24c2f5a627c_0_7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3" name="Google Shape;193;g24c2f5a627c_0_7"/>
          <p:cNvGrpSpPr/>
          <p:nvPr/>
        </p:nvGrpSpPr>
        <p:grpSpPr>
          <a:xfrm>
            <a:off x="1028700" y="1161917"/>
            <a:ext cx="5872199" cy="7843394"/>
            <a:chOff x="0" y="-9525"/>
            <a:chExt cx="2327098" cy="3108141"/>
          </a:xfrm>
        </p:grpSpPr>
        <p:sp>
          <p:nvSpPr>
            <p:cNvPr id="194" name="Google Shape;194;g24c2f5a627c_0_7"/>
            <p:cNvSpPr/>
            <p:nvPr/>
          </p:nvSpPr>
          <p:spPr>
            <a:xfrm>
              <a:off x="0" y="0"/>
              <a:ext cx="2327098" cy="3098616"/>
            </a:xfrm>
            <a:custGeom>
              <a:rect b="b" l="l" r="r" t="t"/>
              <a:pathLst>
                <a:path extrusionOk="0" h="3098616" w="2327098">
                  <a:moveTo>
                    <a:pt x="44825" y="0"/>
                  </a:moveTo>
                  <a:lnTo>
                    <a:pt x="2282273" y="0"/>
                  </a:lnTo>
                  <a:cubicBezTo>
                    <a:pt x="2294161" y="0"/>
                    <a:pt x="2305563" y="4723"/>
                    <a:pt x="2313969" y="13129"/>
                  </a:cubicBezTo>
                  <a:cubicBezTo>
                    <a:pt x="2322375" y="21535"/>
                    <a:pt x="2327098" y="32937"/>
                    <a:pt x="2327098" y="44825"/>
                  </a:cubicBezTo>
                  <a:lnTo>
                    <a:pt x="2327098" y="3053791"/>
                  </a:lnTo>
                  <a:cubicBezTo>
                    <a:pt x="2327098" y="3078547"/>
                    <a:pt x="2307029" y="3098616"/>
                    <a:pt x="2282273" y="3098616"/>
                  </a:cubicBezTo>
                  <a:lnTo>
                    <a:pt x="44825" y="3098616"/>
                  </a:lnTo>
                  <a:cubicBezTo>
                    <a:pt x="20069" y="3098616"/>
                    <a:pt x="0" y="3078547"/>
                    <a:pt x="0" y="3053791"/>
                  </a:cubicBezTo>
                  <a:lnTo>
                    <a:pt x="0" y="44825"/>
                  </a:lnTo>
                  <a:cubicBezTo>
                    <a:pt x="0" y="32937"/>
                    <a:pt x="4723" y="21535"/>
                    <a:pt x="13129" y="13129"/>
                  </a:cubicBezTo>
                  <a:cubicBezTo>
                    <a:pt x="21535" y="4723"/>
                    <a:pt x="32937" y="0"/>
                    <a:pt x="4482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24c2f5a627c_0_7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96;g24c2f5a627c_0_7"/>
          <p:cNvSpPr/>
          <p:nvPr/>
        </p:nvSpPr>
        <p:spPr>
          <a:xfrm>
            <a:off x="5892327" y="1413923"/>
            <a:ext cx="734337" cy="183584"/>
          </a:xfrm>
          <a:custGeom>
            <a:rect b="b" l="l" r="r" t="t"/>
            <a:pathLst>
              <a:path extrusionOk="0"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7" name="Google Shape;197;g24c2f5a627c_0_7"/>
          <p:cNvSpPr/>
          <p:nvPr/>
        </p:nvSpPr>
        <p:spPr>
          <a:xfrm>
            <a:off x="8537224" y="181290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3" y="0"/>
                </a:lnTo>
                <a:lnTo>
                  <a:pt x="2732893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g24c2f5a627c_0_7"/>
          <p:cNvSpPr/>
          <p:nvPr/>
        </p:nvSpPr>
        <p:spPr>
          <a:xfrm>
            <a:off x="1387333" y="3473094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9" name="Google Shape;199;g24c2f5a627c_0_7"/>
          <p:cNvSpPr/>
          <p:nvPr/>
        </p:nvSpPr>
        <p:spPr>
          <a:xfrm>
            <a:off x="1387333" y="5095555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0" name="Google Shape;200;g24c2f5a627c_0_7"/>
          <p:cNvSpPr/>
          <p:nvPr/>
        </p:nvSpPr>
        <p:spPr>
          <a:xfrm>
            <a:off x="1387333" y="6960990"/>
            <a:ext cx="876927" cy="760535"/>
          </a:xfrm>
          <a:custGeom>
            <a:rect b="b" l="l" r="r" t="t"/>
            <a:pathLst>
              <a:path extrusionOk="0" h="760535" w="876927">
                <a:moveTo>
                  <a:pt x="0" y="0"/>
                </a:moveTo>
                <a:lnTo>
                  <a:pt x="876927" y="0"/>
                </a:lnTo>
                <a:lnTo>
                  <a:pt x="876927" y="760535"/>
                </a:lnTo>
                <a:lnTo>
                  <a:pt x="0" y="7605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1" name="Google Shape;201;g24c2f5a627c_0_7"/>
          <p:cNvSpPr/>
          <p:nvPr/>
        </p:nvSpPr>
        <p:spPr>
          <a:xfrm>
            <a:off x="16421221" y="808950"/>
            <a:ext cx="912582" cy="228145"/>
          </a:xfrm>
          <a:custGeom>
            <a:rect b="b" l="l" r="r" t="t"/>
            <a:pathLst>
              <a:path extrusionOk="0" h="228145" w="912582">
                <a:moveTo>
                  <a:pt x="0" y="0"/>
                </a:moveTo>
                <a:lnTo>
                  <a:pt x="912582" y="0"/>
                </a:lnTo>
                <a:lnTo>
                  <a:pt x="912582" y="228145"/>
                </a:lnTo>
                <a:lnTo>
                  <a:pt x="0" y="2281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02" name="Google Shape;202;g24c2f5a627c_0_7"/>
          <p:cNvGrpSpPr/>
          <p:nvPr/>
        </p:nvGrpSpPr>
        <p:grpSpPr>
          <a:xfrm>
            <a:off x="6324846" y="4391520"/>
            <a:ext cx="1348191" cy="1348191"/>
            <a:chOff x="0" y="0"/>
            <a:chExt cx="812800" cy="812800"/>
          </a:xfrm>
        </p:grpSpPr>
        <p:sp>
          <p:nvSpPr>
            <p:cNvPr id="203" name="Google Shape;203;g24c2f5a627c_0_7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g24c2f5a627c_0_7"/>
            <p:cNvSpPr txBox="1"/>
            <p:nvPr/>
          </p:nvSpPr>
          <p:spPr>
            <a:xfrm>
              <a:off x="76200" y="47625"/>
              <a:ext cx="660300" cy="68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7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" name="Google Shape;205;g24c2f5a627c_0_7"/>
          <p:cNvSpPr txBox="1"/>
          <p:nvPr/>
        </p:nvSpPr>
        <p:spPr>
          <a:xfrm>
            <a:off x="1387333" y="1708124"/>
            <a:ext cx="5155200" cy="12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362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Domain Breakdown</a:t>
            </a:r>
            <a:endParaRPr sz="3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62"/>
          </a:p>
        </p:txBody>
      </p:sp>
      <p:sp>
        <p:nvSpPr>
          <p:cNvPr id="206" name="Google Shape;206;g24c2f5a627c_0_7"/>
          <p:cNvSpPr txBox="1"/>
          <p:nvPr/>
        </p:nvSpPr>
        <p:spPr>
          <a:xfrm>
            <a:off x="1533684" y="3476860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sp>
        <p:nvSpPr>
          <p:cNvPr id="207" name="Google Shape;207;g24c2f5a627c_0_7"/>
          <p:cNvSpPr txBox="1"/>
          <p:nvPr/>
        </p:nvSpPr>
        <p:spPr>
          <a:xfrm>
            <a:off x="1533684" y="5099321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425"/>
              <a:t>2</a:t>
            </a:r>
            <a:endParaRPr/>
          </a:p>
        </p:txBody>
      </p:sp>
      <p:sp>
        <p:nvSpPr>
          <p:cNvPr id="208" name="Google Shape;208;g24c2f5a627c_0_7"/>
          <p:cNvSpPr txBox="1"/>
          <p:nvPr/>
        </p:nvSpPr>
        <p:spPr>
          <a:xfrm>
            <a:off x="1533684" y="6964756"/>
            <a:ext cx="584100" cy="5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25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3425"/>
              <a:t>3</a:t>
            </a:r>
            <a:endParaRPr/>
          </a:p>
        </p:txBody>
      </p:sp>
      <p:sp>
        <p:nvSpPr>
          <p:cNvPr id="209" name="Google Shape;209;g24c2f5a627c_0_7"/>
          <p:cNvSpPr txBox="1"/>
          <p:nvPr/>
        </p:nvSpPr>
        <p:spPr>
          <a:xfrm>
            <a:off x="2342714" y="4972050"/>
            <a:ext cx="37536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1">
                <a:latin typeface="DM Sans"/>
                <a:ea typeface="DM Sans"/>
                <a:cs typeface="DM Sans"/>
                <a:sym typeface="DM Sans"/>
              </a:rPr>
              <a:t>Consider activity in our own lifestyles and of those we have observed</a:t>
            </a:r>
            <a:endParaRPr sz="2141"/>
          </a:p>
        </p:txBody>
      </p:sp>
      <p:sp>
        <p:nvSpPr>
          <p:cNvPr id="210" name="Google Shape;210;g24c2f5a627c_0_7"/>
          <p:cNvSpPr txBox="1"/>
          <p:nvPr/>
        </p:nvSpPr>
        <p:spPr>
          <a:xfrm>
            <a:off x="2342714" y="6789540"/>
            <a:ext cx="37536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41">
                <a:latin typeface="DM Sans"/>
                <a:ea typeface="DM Sans"/>
                <a:cs typeface="DM Sans"/>
                <a:sym typeface="DM Sans"/>
              </a:rPr>
              <a:t>Brainstorm elements of an active lifestyles that have been viewed as problematic or targeted with solutions</a:t>
            </a:r>
            <a:endParaRPr sz="2000"/>
          </a:p>
        </p:txBody>
      </p:sp>
      <p:grpSp>
        <p:nvGrpSpPr>
          <p:cNvPr id="211" name="Google Shape;211;g24c2f5a627c_0_7"/>
          <p:cNvGrpSpPr/>
          <p:nvPr/>
        </p:nvGrpSpPr>
        <p:grpSpPr>
          <a:xfrm>
            <a:off x="6495086" y="4631701"/>
            <a:ext cx="991019" cy="867763"/>
            <a:chOff x="0" y="25501"/>
            <a:chExt cx="870002" cy="761797"/>
          </a:xfrm>
        </p:grpSpPr>
        <p:sp>
          <p:nvSpPr>
            <p:cNvPr id="212" name="Google Shape;212;g24c2f5a627c_0_7"/>
            <p:cNvSpPr/>
            <p:nvPr/>
          </p:nvSpPr>
          <p:spPr>
            <a:xfrm>
              <a:off x="0" y="25501"/>
              <a:ext cx="870002" cy="761797"/>
            </a:xfrm>
            <a:custGeom>
              <a:rect b="b" l="l" r="r" t="t"/>
              <a:pathLst>
                <a:path extrusionOk="0" h="761797" w="870002">
                  <a:moveTo>
                    <a:pt x="852000" y="348303"/>
                  </a:moveTo>
                  <a:lnTo>
                    <a:pt x="510792" y="7095"/>
                  </a:lnTo>
                  <a:cubicBezTo>
                    <a:pt x="505331" y="1634"/>
                    <a:pt x="497118" y="0"/>
                    <a:pt x="489983" y="2956"/>
                  </a:cubicBezTo>
                  <a:cubicBezTo>
                    <a:pt x="482848" y="5911"/>
                    <a:pt x="478196" y="12874"/>
                    <a:pt x="478196" y="20597"/>
                  </a:cubicBezTo>
                  <a:lnTo>
                    <a:pt x="478196" y="131601"/>
                  </a:lnTo>
                  <a:cubicBezTo>
                    <a:pt x="478196" y="157060"/>
                    <a:pt x="457557" y="177699"/>
                    <a:pt x="432098" y="177699"/>
                  </a:cubicBezTo>
                  <a:lnTo>
                    <a:pt x="46098" y="177699"/>
                  </a:lnTo>
                  <a:cubicBezTo>
                    <a:pt x="20639" y="177699"/>
                    <a:pt x="0" y="198338"/>
                    <a:pt x="0" y="223797"/>
                  </a:cubicBezTo>
                  <a:lnTo>
                    <a:pt x="0" y="538001"/>
                  </a:lnTo>
                  <a:cubicBezTo>
                    <a:pt x="0" y="563460"/>
                    <a:pt x="20639" y="584099"/>
                    <a:pt x="46098" y="584099"/>
                  </a:cubicBezTo>
                  <a:lnTo>
                    <a:pt x="432098" y="584099"/>
                  </a:lnTo>
                  <a:cubicBezTo>
                    <a:pt x="457557" y="584099"/>
                    <a:pt x="478196" y="604738"/>
                    <a:pt x="478196" y="630197"/>
                  </a:cubicBezTo>
                  <a:lnTo>
                    <a:pt x="478196" y="741201"/>
                  </a:lnTo>
                  <a:cubicBezTo>
                    <a:pt x="478196" y="748924"/>
                    <a:pt x="482848" y="755887"/>
                    <a:pt x="489983" y="758842"/>
                  </a:cubicBezTo>
                  <a:cubicBezTo>
                    <a:pt x="497118" y="761798"/>
                    <a:pt x="505331" y="760164"/>
                    <a:pt x="510792" y="754703"/>
                  </a:cubicBezTo>
                  <a:lnTo>
                    <a:pt x="852000" y="413495"/>
                  </a:lnTo>
                  <a:cubicBezTo>
                    <a:pt x="870002" y="395493"/>
                    <a:pt x="870002" y="366305"/>
                    <a:pt x="852000" y="3483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g24c2f5a627c_0_7"/>
            <p:cNvSpPr txBox="1"/>
            <p:nvPr/>
          </p:nvSpPr>
          <p:spPr>
            <a:xfrm>
              <a:off x="0" y="174625"/>
              <a:ext cx="711300" cy="43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17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g24c2f5a627c_0_7"/>
          <p:cNvSpPr txBox="1"/>
          <p:nvPr/>
        </p:nvSpPr>
        <p:spPr>
          <a:xfrm>
            <a:off x="8777598" y="2464475"/>
            <a:ext cx="1953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Time Management</a:t>
            </a:r>
            <a:endParaRPr/>
          </a:p>
        </p:txBody>
      </p:sp>
      <p:sp>
        <p:nvSpPr>
          <p:cNvPr id="215" name="Google Shape;215;g24c2f5a627c_0_7"/>
          <p:cNvSpPr/>
          <p:nvPr/>
        </p:nvSpPr>
        <p:spPr>
          <a:xfrm>
            <a:off x="14319437" y="686575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3" y="0"/>
                </a:lnTo>
                <a:lnTo>
                  <a:pt x="2732893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g24c2f5a627c_0_7"/>
          <p:cNvSpPr txBox="1"/>
          <p:nvPr/>
        </p:nvSpPr>
        <p:spPr>
          <a:xfrm>
            <a:off x="14514673" y="7737563"/>
            <a:ext cx="1953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Motivation</a:t>
            </a:r>
            <a:endParaRPr/>
          </a:p>
        </p:txBody>
      </p:sp>
      <p:sp>
        <p:nvSpPr>
          <p:cNvPr id="217" name="Google Shape;217;g24c2f5a627c_0_7"/>
          <p:cNvSpPr/>
          <p:nvPr/>
        </p:nvSpPr>
        <p:spPr>
          <a:xfrm>
            <a:off x="11317763" y="6865750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4" y="0"/>
                </a:lnTo>
                <a:lnTo>
                  <a:pt x="2732894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g24c2f5a627c_0_7"/>
          <p:cNvSpPr txBox="1"/>
          <p:nvPr/>
        </p:nvSpPr>
        <p:spPr>
          <a:xfrm>
            <a:off x="11644025" y="7364925"/>
            <a:ext cx="17331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/>
              <a:t>Daily Habit and Consistency</a:t>
            </a:r>
            <a:endParaRPr/>
          </a:p>
        </p:txBody>
      </p:sp>
      <p:sp>
        <p:nvSpPr>
          <p:cNvPr id="219" name="Google Shape;219;g24c2f5a627c_0_7"/>
          <p:cNvSpPr txBox="1"/>
          <p:nvPr/>
        </p:nvSpPr>
        <p:spPr>
          <a:xfrm>
            <a:off x="2418914" y="3707107"/>
            <a:ext cx="3753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4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latin typeface="DM Sans"/>
                <a:ea typeface="DM Sans"/>
                <a:cs typeface="DM Sans"/>
                <a:sym typeface="DM Sans"/>
              </a:rPr>
              <a:t>Define Active Lifestyles</a:t>
            </a:r>
            <a:endParaRPr sz="1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4c2018d28d_2_1"/>
          <p:cNvSpPr/>
          <p:nvPr/>
        </p:nvSpPr>
        <p:spPr>
          <a:xfrm>
            <a:off x="3697693" y="2218670"/>
            <a:ext cx="10896012" cy="6728287"/>
          </a:xfrm>
          <a:custGeom>
            <a:rect b="b" l="l" r="r" t="t"/>
            <a:pathLst>
              <a:path extrusionOk="0" h="6728287" w="10896012">
                <a:moveTo>
                  <a:pt x="0" y="0"/>
                </a:moveTo>
                <a:lnTo>
                  <a:pt x="10896012" y="0"/>
                </a:lnTo>
                <a:lnTo>
                  <a:pt x="10896012" y="6728287"/>
                </a:lnTo>
                <a:lnTo>
                  <a:pt x="0" y="672828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g24c2018d28d_2_1"/>
          <p:cNvSpPr txBox="1"/>
          <p:nvPr/>
        </p:nvSpPr>
        <p:spPr>
          <a:xfrm>
            <a:off x="4664700" y="3862750"/>
            <a:ext cx="8958600" cy="3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5000">
                <a:latin typeface="DM Sans"/>
                <a:ea typeface="DM Sans"/>
                <a:cs typeface="DM Sans"/>
                <a:sym typeface="DM Sans"/>
              </a:rPr>
              <a:t>“I know that I have time… but I still can’t bring myself to work out as much as I’d like.”</a:t>
            </a:r>
            <a:endParaRPr sz="5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g24c2018d28d_2_1"/>
          <p:cNvSpPr/>
          <p:nvPr/>
        </p:nvSpPr>
        <p:spPr>
          <a:xfrm>
            <a:off x="14727055" y="5729877"/>
            <a:ext cx="4609198" cy="6434160"/>
          </a:xfrm>
          <a:custGeom>
            <a:rect b="b" l="l" r="r" t="t"/>
            <a:pathLst>
              <a:path extrusionOk="0" h="6434160" w="4609198">
                <a:moveTo>
                  <a:pt x="0" y="0"/>
                </a:moveTo>
                <a:lnTo>
                  <a:pt x="4609198" y="0"/>
                </a:lnTo>
                <a:lnTo>
                  <a:pt x="4609198" y="6434160"/>
                </a:lnTo>
                <a:lnTo>
                  <a:pt x="0" y="64341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g24c2018d28d_2_1"/>
          <p:cNvSpPr/>
          <p:nvPr/>
        </p:nvSpPr>
        <p:spPr>
          <a:xfrm rot="-1759126">
            <a:off x="-2268331" y="-426538"/>
            <a:ext cx="8973788" cy="2905264"/>
          </a:xfrm>
          <a:custGeom>
            <a:rect b="b" l="l" r="r" t="t"/>
            <a:pathLst>
              <a:path extrusionOk="0" h="2903296" w="8967709">
                <a:moveTo>
                  <a:pt x="0" y="0"/>
                </a:moveTo>
                <a:lnTo>
                  <a:pt x="8967709" y="0"/>
                </a:lnTo>
                <a:lnTo>
                  <a:pt x="8967709" y="2903296"/>
                </a:lnTo>
                <a:lnTo>
                  <a:pt x="0" y="290329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"/>
          <p:cNvSpPr/>
          <p:nvPr/>
        </p:nvSpPr>
        <p:spPr>
          <a:xfrm>
            <a:off x="6578623" y="2815166"/>
            <a:ext cx="12283179" cy="8017566"/>
          </a:xfrm>
          <a:custGeom>
            <a:rect b="b" l="l" r="r" t="t"/>
            <a:pathLst>
              <a:path extrusionOk="0" h="8017566" w="12283179">
                <a:moveTo>
                  <a:pt x="0" y="0"/>
                </a:moveTo>
                <a:lnTo>
                  <a:pt x="12283180" y="0"/>
                </a:lnTo>
                <a:lnTo>
                  <a:pt x="12283180" y="8017566"/>
                </a:lnTo>
                <a:lnTo>
                  <a:pt x="0" y="80175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3" name="Google Shape;233;p2"/>
          <p:cNvSpPr/>
          <p:nvPr/>
        </p:nvSpPr>
        <p:spPr>
          <a:xfrm>
            <a:off x="15979872" y="7218468"/>
            <a:ext cx="4616256" cy="4490358"/>
          </a:xfrm>
          <a:custGeom>
            <a:rect b="b" l="l" r="r" t="t"/>
            <a:pathLst>
              <a:path extrusionOk="0" h="4490358" w="4616256">
                <a:moveTo>
                  <a:pt x="0" y="0"/>
                </a:moveTo>
                <a:lnTo>
                  <a:pt x="4616256" y="0"/>
                </a:lnTo>
                <a:lnTo>
                  <a:pt x="4616256" y="4490358"/>
                </a:lnTo>
                <a:lnTo>
                  <a:pt x="0" y="44903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2"/>
          <p:cNvSpPr/>
          <p:nvPr/>
        </p:nvSpPr>
        <p:spPr>
          <a:xfrm>
            <a:off x="4769239" y="1028700"/>
            <a:ext cx="9043516" cy="8229600"/>
          </a:xfrm>
          <a:custGeom>
            <a:rect b="b" l="l" r="r" t="t"/>
            <a:pathLst>
              <a:path extrusionOk="0" h="8229600" w="9043516">
                <a:moveTo>
                  <a:pt x="0" y="0"/>
                </a:moveTo>
                <a:lnTo>
                  <a:pt x="9043516" y="0"/>
                </a:lnTo>
                <a:lnTo>
                  <a:pt x="90435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2"/>
          <p:cNvSpPr txBox="1"/>
          <p:nvPr/>
        </p:nvSpPr>
        <p:spPr>
          <a:xfrm>
            <a:off x="5428350" y="3088650"/>
            <a:ext cx="77253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Daily</a:t>
            </a:r>
            <a:r>
              <a:rPr lang="en-US" sz="6000">
                <a:latin typeface="DM Sans"/>
                <a:ea typeface="DM Sans"/>
                <a:cs typeface="DM Sans"/>
                <a:sym typeface="DM Sans"/>
              </a:rPr>
              <a:t> obstacles between </a:t>
            </a: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busy</a:t>
            </a:r>
            <a:r>
              <a:rPr lang="en-US" sz="6000">
                <a:latin typeface="DM Sans"/>
                <a:ea typeface="DM Sans"/>
                <a:cs typeface="DM Sans"/>
                <a:sym typeface="DM Sans"/>
              </a:rPr>
              <a:t> individuals and their </a:t>
            </a:r>
            <a:r>
              <a:rPr b="1" lang="en-US" sz="6000">
                <a:latin typeface="DM Sans"/>
                <a:ea typeface="DM Sans"/>
                <a:cs typeface="DM Sans"/>
                <a:sym typeface="DM Sans"/>
              </a:rPr>
              <a:t>active lifestyles</a:t>
            </a:r>
            <a:endParaRPr b="1" sz="60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36" name="Google Shape;236;p2"/>
          <p:cNvSpPr/>
          <p:nvPr/>
        </p:nvSpPr>
        <p:spPr>
          <a:xfrm rot="1683888">
            <a:off x="12096820" y="6329592"/>
            <a:ext cx="1857988" cy="3976240"/>
          </a:xfrm>
          <a:custGeom>
            <a:rect b="b" l="l" r="r" t="t"/>
            <a:pathLst>
              <a:path extrusionOk="0" h="3976240" w="1857988">
                <a:moveTo>
                  <a:pt x="0" y="0"/>
                </a:moveTo>
                <a:lnTo>
                  <a:pt x="1857988" y="0"/>
                </a:lnTo>
                <a:lnTo>
                  <a:pt x="1857988" y="3976240"/>
                </a:lnTo>
                <a:lnTo>
                  <a:pt x="0" y="39762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7" name="Google Shape;237;p2"/>
          <p:cNvSpPr/>
          <p:nvPr/>
        </p:nvSpPr>
        <p:spPr>
          <a:xfrm rot="8174348">
            <a:off x="-3201505" y="-569052"/>
            <a:ext cx="8162855" cy="4496991"/>
          </a:xfrm>
          <a:custGeom>
            <a:rect b="b" l="l" r="r" t="t"/>
            <a:pathLst>
              <a:path extrusionOk="0" h="4496991" w="8162855">
                <a:moveTo>
                  <a:pt x="0" y="0"/>
                </a:moveTo>
                <a:lnTo>
                  <a:pt x="8162855" y="0"/>
                </a:lnTo>
                <a:lnTo>
                  <a:pt x="8162855" y="4496990"/>
                </a:lnTo>
                <a:lnTo>
                  <a:pt x="0" y="44969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"/>
          <p:cNvSpPr/>
          <p:nvPr/>
        </p:nvSpPr>
        <p:spPr>
          <a:xfrm rot="940191">
            <a:off x="10158567" y="-1575678"/>
            <a:ext cx="10105015" cy="5566945"/>
          </a:xfrm>
          <a:custGeom>
            <a:rect b="b" l="l" r="r" t="t"/>
            <a:pathLst>
              <a:path extrusionOk="0" h="5568877" w="10108522">
                <a:moveTo>
                  <a:pt x="0" y="0"/>
                </a:moveTo>
                <a:lnTo>
                  <a:pt x="10108523" y="0"/>
                </a:lnTo>
                <a:lnTo>
                  <a:pt x="10108523" y="5568877"/>
                </a:lnTo>
                <a:lnTo>
                  <a:pt x="0" y="55688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3" name="Google Shape;243;p3"/>
          <p:cNvSpPr/>
          <p:nvPr/>
        </p:nvSpPr>
        <p:spPr>
          <a:xfrm rot="1282585">
            <a:off x="-3556884" y="6546987"/>
            <a:ext cx="7261143" cy="4000229"/>
          </a:xfrm>
          <a:custGeom>
            <a:rect b="b" l="l" r="r" t="t"/>
            <a:pathLst>
              <a:path extrusionOk="0" h="3994678" w="7251066">
                <a:moveTo>
                  <a:pt x="0" y="0"/>
                </a:moveTo>
                <a:lnTo>
                  <a:pt x="7251067" y="0"/>
                </a:lnTo>
                <a:lnTo>
                  <a:pt x="7251067" y="3994678"/>
                </a:lnTo>
                <a:lnTo>
                  <a:pt x="0" y="399467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44" name="Google Shape;244;p3"/>
          <p:cNvGrpSpPr/>
          <p:nvPr/>
        </p:nvGrpSpPr>
        <p:grpSpPr>
          <a:xfrm>
            <a:off x="3396760" y="3036909"/>
            <a:ext cx="3578614" cy="5261499"/>
            <a:chOff x="0" y="-27892"/>
            <a:chExt cx="4771486" cy="7015332"/>
          </a:xfrm>
        </p:grpSpPr>
        <p:grpSp>
          <p:nvGrpSpPr>
            <p:cNvPr id="245" name="Google Shape;245;p3"/>
            <p:cNvGrpSpPr/>
            <p:nvPr/>
          </p:nvGrpSpPr>
          <p:grpSpPr>
            <a:xfrm>
              <a:off x="0" y="-27892"/>
              <a:ext cx="4771485" cy="7015332"/>
              <a:chOff x="0" y="-9525"/>
              <a:chExt cx="1629461" cy="2395733"/>
            </a:xfrm>
          </p:grpSpPr>
          <p:sp>
            <p:nvSpPr>
              <p:cNvPr id="246" name="Google Shape;246;p3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rect b="b" l="l" r="r" t="t"/>
                <a:pathLst>
                  <a:path extrusionOk="0"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cap="rnd" cmpd="sng" w="476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3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48" name="Google Shape;248;p3"/>
            <p:cNvCxnSpPr/>
            <p:nvPr/>
          </p:nvCxnSpPr>
          <p:spPr>
            <a:xfrm>
              <a:off x="12907" y="983659"/>
              <a:ext cx="4758579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49" name="Google Shape;249;p3"/>
          <p:cNvGrpSpPr/>
          <p:nvPr/>
        </p:nvGrpSpPr>
        <p:grpSpPr>
          <a:xfrm>
            <a:off x="3649139" y="4144555"/>
            <a:ext cx="3075662" cy="2935602"/>
            <a:chOff x="-366471" y="-11891"/>
            <a:chExt cx="15572971" cy="14863810"/>
          </a:xfrm>
        </p:grpSpPr>
        <p:sp>
          <p:nvSpPr>
            <p:cNvPr id="250" name="Google Shape;250;p3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3"/>
          <p:cNvSpPr/>
          <p:nvPr/>
        </p:nvSpPr>
        <p:spPr>
          <a:xfrm>
            <a:off x="3843582" y="3324844"/>
            <a:ext cx="734337" cy="183584"/>
          </a:xfrm>
          <a:custGeom>
            <a:rect b="b" l="l" r="r" t="t"/>
            <a:pathLst>
              <a:path extrusionOk="0"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3" name="Google Shape;253;p3"/>
          <p:cNvSpPr txBox="1"/>
          <p:nvPr/>
        </p:nvSpPr>
        <p:spPr>
          <a:xfrm>
            <a:off x="3721542" y="7403211"/>
            <a:ext cx="28344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32">
                <a:latin typeface="DM Sans"/>
                <a:ea typeface="DM Sans"/>
                <a:cs typeface="DM Sans"/>
                <a:sym typeface="DM Sans"/>
              </a:rPr>
              <a:t>Jack</a:t>
            </a:r>
            <a:endParaRPr/>
          </a:p>
        </p:txBody>
      </p:sp>
      <p:grpSp>
        <p:nvGrpSpPr>
          <p:cNvPr id="254" name="Google Shape;254;p3"/>
          <p:cNvGrpSpPr/>
          <p:nvPr/>
        </p:nvGrpSpPr>
        <p:grpSpPr>
          <a:xfrm>
            <a:off x="5755840" y="925999"/>
            <a:ext cx="6776317" cy="2110908"/>
            <a:chOff x="0" y="-9525"/>
            <a:chExt cx="1962273" cy="822325"/>
          </a:xfrm>
        </p:grpSpPr>
        <p:sp>
          <p:nvSpPr>
            <p:cNvPr id="255" name="Google Shape;255;p3"/>
            <p:cNvSpPr/>
            <p:nvPr/>
          </p:nvSpPr>
          <p:spPr>
            <a:xfrm>
              <a:off x="0" y="0"/>
              <a:ext cx="1962273" cy="611733"/>
            </a:xfrm>
            <a:custGeom>
              <a:rect b="b" l="l" r="r" t="t"/>
              <a:pathLst>
                <a:path extrusionOk="0" h="611733" w="1962273">
                  <a:moveTo>
                    <a:pt x="48244" y="0"/>
                  </a:moveTo>
                  <a:lnTo>
                    <a:pt x="1914029" y="0"/>
                  </a:lnTo>
                  <a:cubicBezTo>
                    <a:pt x="1940673" y="0"/>
                    <a:pt x="1962273" y="21600"/>
                    <a:pt x="1962273" y="48244"/>
                  </a:cubicBezTo>
                  <a:lnTo>
                    <a:pt x="1962273" y="563489"/>
                  </a:lnTo>
                  <a:cubicBezTo>
                    <a:pt x="1962273" y="590133"/>
                    <a:pt x="1940673" y="611733"/>
                    <a:pt x="1914029" y="611733"/>
                  </a:cubicBezTo>
                  <a:lnTo>
                    <a:pt x="48244" y="611733"/>
                  </a:lnTo>
                  <a:cubicBezTo>
                    <a:pt x="35449" y="611733"/>
                    <a:pt x="23178" y="606650"/>
                    <a:pt x="14130" y="597603"/>
                  </a:cubicBezTo>
                  <a:cubicBezTo>
                    <a:pt x="5083" y="588555"/>
                    <a:pt x="0" y="576284"/>
                    <a:pt x="0" y="563489"/>
                  </a:cubicBezTo>
                  <a:lnTo>
                    <a:pt x="0" y="48244"/>
                  </a:lnTo>
                  <a:cubicBezTo>
                    <a:pt x="0" y="21600"/>
                    <a:pt x="21600" y="0"/>
                    <a:pt x="48244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"/>
            <p:cNvSpPr txBox="1"/>
            <p:nvPr/>
          </p:nvSpPr>
          <p:spPr>
            <a:xfrm>
              <a:off x="0" y="-9525"/>
              <a:ext cx="812800" cy="8223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" name="Google Shape;257;p3"/>
          <p:cNvSpPr txBox="1"/>
          <p:nvPr/>
        </p:nvSpPr>
        <p:spPr>
          <a:xfrm>
            <a:off x="5846100" y="1127575"/>
            <a:ext cx="6497700" cy="12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7862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r>
              <a:rPr lang="en-US" sz="7862"/>
              <a:t>subjects</a:t>
            </a:r>
            <a:endParaRPr/>
          </a:p>
        </p:txBody>
      </p:sp>
      <p:grpSp>
        <p:nvGrpSpPr>
          <p:cNvPr id="258" name="Google Shape;258;p3"/>
          <p:cNvGrpSpPr/>
          <p:nvPr/>
        </p:nvGrpSpPr>
        <p:grpSpPr>
          <a:xfrm>
            <a:off x="7352961" y="3036909"/>
            <a:ext cx="3578615" cy="5261499"/>
            <a:chOff x="0" y="-27892"/>
            <a:chExt cx="4771486" cy="7015332"/>
          </a:xfrm>
        </p:grpSpPr>
        <p:grpSp>
          <p:nvGrpSpPr>
            <p:cNvPr id="259" name="Google Shape;259;p3"/>
            <p:cNvGrpSpPr/>
            <p:nvPr/>
          </p:nvGrpSpPr>
          <p:grpSpPr>
            <a:xfrm>
              <a:off x="0" y="-27892"/>
              <a:ext cx="4771485" cy="7015332"/>
              <a:chOff x="0" y="-9525"/>
              <a:chExt cx="1629461" cy="2395733"/>
            </a:xfrm>
          </p:grpSpPr>
          <p:sp>
            <p:nvSpPr>
              <p:cNvPr id="260" name="Google Shape;260;p3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rect b="b" l="l" r="r" t="t"/>
                <a:pathLst>
                  <a:path extrusionOk="0"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cap="rnd" cmpd="sng" w="476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3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62" name="Google Shape;262;p3"/>
            <p:cNvCxnSpPr/>
            <p:nvPr/>
          </p:nvCxnSpPr>
          <p:spPr>
            <a:xfrm>
              <a:off x="12907" y="983659"/>
              <a:ext cx="4758579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263" name="Google Shape;263;p3"/>
          <p:cNvSpPr txBox="1"/>
          <p:nvPr/>
        </p:nvSpPr>
        <p:spPr>
          <a:xfrm>
            <a:off x="7677743" y="7403211"/>
            <a:ext cx="28344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32">
                <a:latin typeface="DM Sans"/>
                <a:ea typeface="DM Sans"/>
                <a:cs typeface="DM Sans"/>
                <a:sym typeface="DM Sans"/>
              </a:rPr>
              <a:t>Nadia</a:t>
            </a:r>
            <a:endParaRPr/>
          </a:p>
        </p:txBody>
      </p:sp>
      <p:sp>
        <p:nvSpPr>
          <p:cNvPr id="264" name="Google Shape;264;p3"/>
          <p:cNvSpPr/>
          <p:nvPr/>
        </p:nvSpPr>
        <p:spPr>
          <a:xfrm>
            <a:off x="7799783" y="3324844"/>
            <a:ext cx="734337" cy="183584"/>
          </a:xfrm>
          <a:custGeom>
            <a:rect b="b" l="l" r="r" t="t"/>
            <a:pathLst>
              <a:path extrusionOk="0"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265" name="Google Shape;265;p3"/>
          <p:cNvGrpSpPr/>
          <p:nvPr/>
        </p:nvGrpSpPr>
        <p:grpSpPr>
          <a:xfrm>
            <a:off x="11312575" y="3036909"/>
            <a:ext cx="3578615" cy="5261499"/>
            <a:chOff x="0" y="-27892"/>
            <a:chExt cx="4771486" cy="7015332"/>
          </a:xfrm>
        </p:grpSpPr>
        <p:grpSp>
          <p:nvGrpSpPr>
            <p:cNvPr id="266" name="Google Shape;266;p3"/>
            <p:cNvGrpSpPr/>
            <p:nvPr/>
          </p:nvGrpSpPr>
          <p:grpSpPr>
            <a:xfrm>
              <a:off x="0" y="-27892"/>
              <a:ext cx="4771485" cy="7015332"/>
              <a:chOff x="0" y="-9525"/>
              <a:chExt cx="1629461" cy="2395733"/>
            </a:xfrm>
          </p:grpSpPr>
          <p:sp>
            <p:nvSpPr>
              <p:cNvPr id="267" name="Google Shape;267;p3"/>
              <p:cNvSpPr/>
              <p:nvPr/>
            </p:nvSpPr>
            <p:spPr>
              <a:xfrm>
                <a:off x="0" y="0"/>
                <a:ext cx="1629461" cy="2386208"/>
              </a:xfrm>
              <a:custGeom>
                <a:rect b="b" l="l" r="r" t="t"/>
                <a:pathLst>
                  <a:path extrusionOk="0" h="2386208" w="1629461">
                    <a:moveTo>
                      <a:pt x="73555" y="0"/>
                    </a:moveTo>
                    <a:lnTo>
                      <a:pt x="1555906" y="0"/>
                    </a:lnTo>
                    <a:cubicBezTo>
                      <a:pt x="1575414" y="0"/>
                      <a:pt x="1594123" y="7750"/>
                      <a:pt x="1607917" y="21544"/>
                    </a:cubicBezTo>
                    <a:cubicBezTo>
                      <a:pt x="1621711" y="35338"/>
                      <a:pt x="1629461" y="54047"/>
                      <a:pt x="1629461" y="73555"/>
                    </a:cubicBezTo>
                    <a:lnTo>
                      <a:pt x="1629461" y="2312653"/>
                    </a:lnTo>
                    <a:cubicBezTo>
                      <a:pt x="1629461" y="2332161"/>
                      <a:pt x="1621711" y="2350870"/>
                      <a:pt x="1607917" y="2364664"/>
                    </a:cubicBezTo>
                    <a:cubicBezTo>
                      <a:pt x="1594123" y="2378459"/>
                      <a:pt x="1575414" y="2386208"/>
                      <a:pt x="1555906" y="2386208"/>
                    </a:cubicBezTo>
                    <a:lnTo>
                      <a:pt x="73555" y="2386208"/>
                    </a:lnTo>
                    <a:cubicBezTo>
                      <a:pt x="32932" y="2386208"/>
                      <a:pt x="0" y="2353277"/>
                      <a:pt x="0" y="2312653"/>
                    </a:cubicBezTo>
                    <a:lnTo>
                      <a:pt x="0" y="73555"/>
                    </a:lnTo>
                    <a:cubicBezTo>
                      <a:pt x="0" y="54047"/>
                      <a:pt x="7750" y="35338"/>
                      <a:pt x="21544" y="21544"/>
                    </a:cubicBezTo>
                    <a:cubicBezTo>
                      <a:pt x="35338" y="7750"/>
                      <a:pt x="54047" y="0"/>
                      <a:pt x="73555" y="0"/>
                    </a:cubicBezTo>
                    <a:close/>
                  </a:path>
                </a:pathLst>
              </a:custGeom>
              <a:solidFill>
                <a:srgbClr val="FFFEF7"/>
              </a:solidFill>
              <a:ln cap="rnd" cmpd="sng" w="476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"/>
              <p:cNvSpPr txBox="1"/>
              <p:nvPr/>
            </p:nvSpPr>
            <p:spPr>
              <a:xfrm>
                <a:off x="0" y="-9525"/>
                <a:ext cx="812800" cy="8223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38888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269" name="Google Shape;269;p3"/>
            <p:cNvCxnSpPr/>
            <p:nvPr/>
          </p:nvCxnSpPr>
          <p:spPr>
            <a:xfrm>
              <a:off x="12907" y="983659"/>
              <a:ext cx="4758579" cy="0"/>
            </a:xfrm>
            <a:prstGeom prst="straightConnector1">
              <a:avLst/>
            </a:prstGeom>
            <a:noFill/>
            <a:ln cap="flat" cmpd="sng" w="508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270" name="Google Shape;270;p3"/>
          <p:cNvGrpSpPr/>
          <p:nvPr/>
        </p:nvGrpSpPr>
        <p:grpSpPr>
          <a:xfrm>
            <a:off x="7605365" y="4153855"/>
            <a:ext cx="3075662" cy="2935602"/>
            <a:chOff x="-366471" y="-11891"/>
            <a:chExt cx="15572971" cy="14863810"/>
          </a:xfrm>
        </p:grpSpPr>
        <p:sp>
          <p:nvSpPr>
            <p:cNvPr id="271" name="Google Shape;271;p3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3"/>
          <p:cNvGrpSpPr/>
          <p:nvPr/>
        </p:nvGrpSpPr>
        <p:grpSpPr>
          <a:xfrm>
            <a:off x="11559764" y="4153850"/>
            <a:ext cx="3080334" cy="2935602"/>
            <a:chOff x="-366471" y="-11891"/>
            <a:chExt cx="15572971" cy="14863810"/>
          </a:xfrm>
        </p:grpSpPr>
        <p:sp>
          <p:nvSpPr>
            <p:cNvPr id="274" name="Google Shape;274;p3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6" name="Google Shape;276;p3"/>
          <p:cNvSpPr/>
          <p:nvPr/>
        </p:nvSpPr>
        <p:spPr>
          <a:xfrm>
            <a:off x="11759397" y="3324844"/>
            <a:ext cx="734337" cy="183584"/>
          </a:xfrm>
          <a:custGeom>
            <a:rect b="b" l="l" r="r" t="t"/>
            <a:pathLst>
              <a:path extrusionOk="0" h="183584" w="734337">
                <a:moveTo>
                  <a:pt x="0" y="0"/>
                </a:moveTo>
                <a:lnTo>
                  <a:pt x="734337" y="0"/>
                </a:lnTo>
                <a:lnTo>
                  <a:pt x="734337" y="183584"/>
                </a:lnTo>
                <a:lnTo>
                  <a:pt x="0" y="18358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3"/>
          <p:cNvSpPr txBox="1"/>
          <p:nvPr/>
        </p:nvSpPr>
        <p:spPr>
          <a:xfrm>
            <a:off x="11637357" y="7403211"/>
            <a:ext cx="2834400" cy="3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32">
                <a:latin typeface="DM Sans"/>
                <a:ea typeface="DM Sans"/>
                <a:cs typeface="DM Sans"/>
                <a:sym typeface="DM Sans"/>
              </a:rPr>
              <a:t>Claudia</a:t>
            </a:r>
            <a:endParaRPr/>
          </a:p>
        </p:txBody>
      </p:sp>
      <p:pic>
        <p:nvPicPr>
          <p:cNvPr id="278" name="Google Shape;278;p3"/>
          <p:cNvPicPr preferRelativeResize="0"/>
          <p:nvPr/>
        </p:nvPicPr>
        <p:blipFill rotWithShape="1">
          <a:blip r:embed="rId6">
            <a:alphaModFix/>
          </a:blip>
          <a:srcRect b="20311" l="41313" r="17704" t="30075"/>
          <a:stretch/>
        </p:blipFill>
        <p:spPr>
          <a:xfrm>
            <a:off x="11684712" y="4223650"/>
            <a:ext cx="2834400" cy="2796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9" name="Google Shape;279;p3"/>
          <p:cNvPicPr preferRelativeResize="0"/>
          <p:nvPr/>
        </p:nvPicPr>
        <p:blipFill rotWithShape="1">
          <a:blip r:embed="rId7">
            <a:alphaModFix/>
          </a:blip>
          <a:srcRect b="9693" l="0" r="0" t="2339"/>
          <a:stretch/>
        </p:blipFill>
        <p:spPr>
          <a:xfrm>
            <a:off x="7726800" y="4204450"/>
            <a:ext cx="2834400" cy="28344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0" name="Google Shape;280;p3"/>
          <p:cNvPicPr preferRelativeResize="0"/>
          <p:nvPr/>
        </p:nvPicPr>
        <p:blipFill rotWithShape="1">
          <a:blip r:embed="rId8">
            <a:alphaModFix/>
          </a:blip>
          <a:srcRect b="29087" l="0" r="6515" t="17097"/>
          <a:stretch/>
        </p:blipFill>
        <p:spPr>
          <a:xfrm>
            <a:off x="3781800" y="4223650"/>
            <a:ext cx="2803200" cy="27960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g24c2018d28d_3_21"/>
          <p:cNvGrpSpPr/>
          <p:nvPr/>
        </p:nvGrpSpPr>
        <p:grpSpPr>
          <a:xfrm>
            <a:off x="14977313" y="2554937"/>
            <a:ext cx="2585113" cy="2479284"/>
            <a:chOff x="-366471" y="-11891"/>
            <a:chExt cx="15572971" cy="14863810"/>
          </a:xfrm>
        </p:grpSpPr>
        <p:sp>
          <p:nvSpPr>
            <p:cNvPr id="286" name="Google Shape;286;g24c2018d28d_3_21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24c2018d28d_3_21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8" name="Google Shape;288;g24c2018d28d_3_21"/>
          <p:cNvGrpSpPr/>
          <p:nvPr/>
        </p:nvGrpSpPr>
        <p:grpSpPr>
          <a:xfrm>
            <a:off x="11208413" y="1188612"/>
            <a:ext cx="2585113" cy="2479284"/>
            <a:chOff x="-366471" y="-11891"/>
            <a:chExt cx="15572971" cy="14863810"/>
          </a:xfrm>
        </p:grpSpPr>
        <p:sp>
          <p:nvSpPr>
            <p:cNvPr id="289" name="Google Shape;289;g24c2018d28d_3_21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g24c2018d28d_3_21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1" name="Google Shape;291;g24c2018d28d_3_21"/>
          <p:cNvGrpSpPr/>
          <p:nvPr/>
        </p:nvGrpSpPr>
        <p:grpSpPr>
          <a:xfrm>
            <a:off x="4268788" y="5813037"/>
            <a:ext cx="2585113" cy="2479284"/>
            <a:chOff x="-366471" y="-11891"/>
            <a:chExt cx="15572971" cy="14863810"/>
          </a:xfrm>
        </p:grpSpPr>
        <p:sp>
          <p:nvSpPr>
            <p:cNvPr id="292" name="Google Shape;292;g24c2018d28d_3_21"/>
            <p:cNvSpPr/>
            <p:nvPr/>
          </p:nvSpPr>
          <p:spPr>
            <a:xfrm>
              <a:off x="-366471" y="-11891"/>
              <a:ext cx="15572971" cy="14863810"/>
            </a:xfrm>
            <a:custGeom>
              <a:rect b="b" l="l" r="r" t="t"/>
              <a:pathLst>
                <a:path extrusionOk="0"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g24c2018d28d_3_21"/>
            <p:cNvSpPr/>
            <p:nvPr/>
          </p:nvSpPr>
          <p:spPr>
            <a:xfrm>
              <a:off x="-156193" y="188812"/>
              <a:ext cx="15152415" cy="14462405"/>
            </a:xfrm>
            <a:custGeom>
              <a:rect b="b" l="l" r="r" t="t"/>
              <a:pathLst>
                <a:path extrusionOk="0"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E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g24c2018d28d_3_21"/>
          <p:cNvSpPr/>
          <p:nvPr/>
        </p:nvSpPr>
        <p:spPr>
          <a:xfrm>
            <a:off x="11208421" y="4864513"/>
            <a:ext cx="4549941" cy="710320"/>
          </a:xfrm>
          <a:custGeom>
            <a:rect b="b" l="l" r="r" t="t"/>
            <a:pathLst>
              <a:path extrusionOk="0" h="710320" w="1556866">
                <a:moveTo>
                  <a:pt x="0" y="0"/>
                </a:moveTo>
                <a:lnTo>
                  <a:pt x="1556866" y="0"/>
                </a:lnTo>
                <a:lnTo>
                  <a:pt x="1556866" y="710320"/>
                </a:lnTo>
                <a:lnTo>
                  <a:pt x="0" y="710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5" name="Google Shape;295;g24c2018d28d_3_21"/>
          <p:cNvSpPr/>
          <p:nvPr/>
        </p:nvSpPr>
        <p:spPr>
          <a:xfrm rot="-8847771">
            <a:off x="-30847" y="-2147562"/>
            <a:ext cx="2634258" cy="5637515"/>
          </a:xfrm>
          <a:custGeom>
            <a:rect b="b" l="l" r="r" t="t"/>
            <a:pathLst>
              <a:path extrusionOk="0" h="5641148" w="2635955">
                <a:moveTo>
                  <a:pt x="0" y="0"/>
                </a:moveTo>
                <a:lnTo>
                  <a:pt x="2635955" y="0"/>
                </a:lnTo>
                <a:lnTo>
                  <a:pt x="2635955" y="5641148"/>
                </a:lnTo>
                <a:lnTo>
                  <a:pt x="0" y="564114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6" name="Google Shape;296;g24c2018d28d_3_21"/>
          <p:cNvSpPr/>
          <p:nvPr/>
        </p:nvSpPr>
        <p:spPr>
          <a:xfrm rot="1682327">
            <a:off x="15954768" y="6379432"/>
            <a:ext cx="2908883" cy="6225235"/>
          </a:xfrm>
          <a:custGeom>
            <a:rect b="b" l="l" r="r" t="t"/>
            <a:pathLst>
              <a:path extrusionOk="0" h="6226150" w="2909310">
                <a:moveTo>
                  <a:pt x="0" y="0"/>
                </a:moveTo>
                <a:lnTo>
                  <a:pt x="2909310" y="0"/>
                </a:lnTo>
                <a:lnTo>
                  <a:pt x="2909310" y="6226149"/>
                </a:lnTo>
                <a:lnTo>
                  <a:pt x="0" y="62261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97" name="Google Shape;297;g24c2018d28d_3_21"/>
          <p:cNvSpPr/>
          <p:nvPr/>
        </p:nvSpPr>
        <p:spPr>
          <a:xfrm>
            <a:off x="11734801" y="4864525"/>
            <a:ext cx="4024499" cy="681907"/>
          </a:xfrm>
          <a:custGeom>
            <a:rect b="b" l="l" r="r" t="t"/>
            <a:pathLst>
              <a:path extrusionOk="0" h="710320" w="1556866">
                <a:moveTo>
                  <a:pt x="0" y="0"/>
                </a:moveTo>
                <a:lnTo>
                  <a:pt x="1556866" y="0"/>
                </a:lnTo>
                <a:lnTo>
                  <a:pt x="1556866" y="710320"/>
                </a:lnTo>
                <a:lnTo>
                  <a:pt x="0" y="710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298" name="Google Shape;298;g24c2018d28d_3_21"/>
          <p:cNvCxnSpPr/>
          <p:nvPr/>
        </p:nvCxnSpPr>
        <p:spPr>
          <a:xfrm rot="10800000">
            <a:off x="1701775" y="5200850"/>
            <a:ext cx="10328100" cy="222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g24c2018d28d_3_21"/>
          <p:cNvSpPr/>
          <p:nvPr/>
        </p:nvSpPr>
        <p:spPr>
          <a:xfrm rot="-5400000">
            <a:off x="6924337" y="1745202"/>
            <a:ext cx="3168222" cy="827523"/>
          </a:xfrm>
          <a:custGeom>
            <a:rect b="b" l="l" r="r" t="t"/>
            <a:pathLst>
              <a:path extrusionOk="0" h="710320" w="1556866">
                <a:moveTo>
                  <a:pt x="0" y="0"/>
                </a:moveTo>
                <a:lnTo>
                  <a:pt x="1556866" y="0"/>
                </a:lnTo>
                <a:lnTo>
                  <a:pt x="1556866" y="710320"/>
                </a:lnTo>
                <a:lnTo>
                  <a:pt x="0" y="71032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300" name="Google Shape;300;g24c2018d28d_3_21"/>
          <p:cNvCxnSpPr/>
          <p:nvPr/>
        </p:nvCxnSpPr>
        <p:spPr>
          <a:xfrm flipH="1" rot="-5400000">
            <a:off x="5237839" y="6804980"/>
            <a:ext cx="6541200" cy="6600"/>
          </a:xfrm>
          <a:prstGeom prst="straightConnector1">
            <a:avLst/>
          </a:prstGeom>
          <a:noFill/>
          <a:ln cap="flat" cmpd="sng" w="1143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301" name="Google Shape;301;g24c2018d28d_3_21"/>
          <p:cNvGrpSpPr/>
          <p:nvPr/>
        </p:nvGrpSpPr>
        <p:grpSpPr>
          <a:xfrm>
            <a:off x="14662376" y="5546424"/>
            <a:ext cx="3107626" cy="1034837"/>
            <a:chOff x="0" y="-9525"/>
            <a:chExt cx="3627015" cy="1136559"/>
          </a:xfrm>
        </p:grpSpPr>
        <p:sp>
          <p:nvSpPr>
            <p:cNvPr id="302" name="Google Shape;302;g24c2018d28d_3_2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/>
            </a:p>
          </p:txBody>
        </p:sp>
        <p:sp>
          <p:nvSpPr>
            <p:cNvPr id="303" name="Google Shape;303;g24c2018d28d_3_2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4" name="Google Shape;304;g24c2018d28d_3_21"/>
          <p:cNvSpPr txBox="1"/>
          <p:nvPr/>
        </p:nvSpPr>
        <p:spPr>
          <a:xfrm>
            <a:off x="14662337" y="5663787"/>
            <a:ext cx="3107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100">
                <a:latin typeface="DM Sans Medium"/>
                <a:ea typeface="DM Sans Medium"/>
                <a:cs typeface="DM Sans Medium"/>
                <a:sym typeface="DM Sans Medium"/>
              </a:rPr>
              <a:t>Active</a:t>
            </a:r>
            <a:endParaRPr sz="31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05" name="Google Shape;305;g24c2018d28d_3_21"/>
          <p:cNvGrpSpPr/>
          <p:nvPr/>
        </p:nvGrpSpPr>
        <p:grpSpPr>
          <a:xfrm>
            <a:off x="8922251" y="153774"/>
            <a:ext cx="3107626" cy="1034837"/>
            <a:chOff x="0" y="-9525"/>
            <a:chExt cx="3627015" cy="1136559"/>
          </a:xfrm>
        </p:grpSpPr>
        <p:sp>
          <p:nvSpPr>
            <p:cNvPr id="306" name="Google Shape;306;g24c2018d28d_3_2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/>
            </a:p>
          </p:txBody>
        </p:sp>
        <p:sp>
          <p:nvSpPr>
            <p:cNvPr id="307" name="Google Shape;307;g24c2018d28d_3_2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" name="Google Shape;308;g24c2018d28d_3_21"/>
          <p:cNvSpPr txBox="1"/>
          <p:nvPr/>
        </p:nvSpPr>
        <p:spPr>
          <a:xfrm>
            <a:off x="8922212" y="271137"/>
            <a:ext cx="3107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100">
                <a:latin typeface="DM Sans Medium"/>
                <a:ea typeface="DM Sans Medium"/>
                <a:cs typeface="DM Sans Medium"/>
                <a:sym typeface="DM Sans Medium"/>
              </a:rPr>
              <a:t>Passionate</a:t>
            </a:r>
            <a:endParaRPr sz="31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09" name="Google Shape;309;g24c2018d28d_3_21"/>
          <p:cNvGrpSpPr/>
          <p:nvPr/>
        </p:nvGrpSpPr>
        <p:grpSpPr>
          <a:xfrm>
            <a:off x="805101" y="5457224"/>
            <a:ext cx="3107626" cy="1034837"/>
            <a:chOff x="0" y="-9525"/>
            <a:chExt cx="3627015" cy="1136559"/>
          </a:xfrm>
        </p:grpSpPr>
        <p:sp>
          <p:nvSpPr>
            <p:cNvPr id="310" name="Google Shape;310;g24c2018d28d_3_2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/>
            </a:p>
          </p:txBody>
        </p:sp>
        <p:sp>
          <p:nvSpPr>
            <p:cNvPr id="311" name="Google Shape;311;g24c2018d28d_3_2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2" name="Google Shape;312;g24c2018d28d_3_21"/>
          <p:cNvSpPr txBox="1"/>
          <p:nvPr/>
        </p:nvSpPr>
        <p:spPr>
          <a:xfrm>
            <a:off x="805062" y="5574587"/>
            <a:ext cx="3107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100">
                <a:latin typeface="DM Sans Medium"/>
                <a:ea typeface="DM Sans Medium"/>
                <a:cs typeface="DM Sans Medium"/>
                <a:sym typeface="DM Sans Medium"/>
              </a:rPr>
              <a:t>Inactive</a:t>
            </a:r>
            <a:endParaRPr sz="31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313" name="Google Shape;313;g24c2018d28d_3_21"/>
          <p:cNvGrpSpPr/>
          <p:nvPr/>
        </p:nvGrpSpPr>
        <p:grpSpPr>
          <a:xfrm>
            <a:off x="8922238" y="9139449"/>
            <a:ext cx="3107626" cy="1034837"/>
            <a:chOff x="0" y="-9525"/>
            <a:chExt cx="3627015" cy="1136559"/>
          </a:xfrm>
        </p:grpSpPr>
        <p:sp>
          <p:nvSpPr>
            <p:cNvPr id="314" name="Google Shape;314;g24c2018d28d_3_21"/>
            <p:cNvSpPr/>
            <p:nvPr/>
          </p:nvSpPr>
          <p:spPr>
            <a:xfrm>
              <a:off x="0" y="0"/>
              <a:ext cx="3627015" cy="1127034"/>
            </a:xfrm>
            <a:custGeom>
              <a:rect b="b" l="l" r="r" t="t"/>
              <a:pathLst>
                <a:path extrusionOk="0" h="1127034" w="3627015">
                  <a:moveTo>
                    <a:pt x="33045" y="0"/>
                  </a:moveTo>
                  <a:lnTo>
                    <a:pt x="3593970" y="0"/>
                  </a:lnTo>
                  <a:cubicBezTo>
                    <a:pt x="3612221" y="0"/>
                    <a:pt x="3627015" y="14795"/>
                    <a:pt x="3627015" y="33045"/>
                  </a:cubicBezTo>
                  <a:lnTo>
                    <a:pt x="3627015" y="1093988"/>
                  </a:lnTo>
                  <a:cubicBezTo>
                    <a:pt x="3627015" y="1112239"/>
                    <a:pt x="3612221" y="1127034"/>
                    <a:pt x="3593970" y="1127034"/>
                  </a:cubicBezTo>
                  <a:lnTo>
                    <a:pt x="33045" y="1127034"/>
                  </a:lnTo>
                  <a:cubicBezTo>
                    <a:pt x="14795" y="1127034"/>
                    <a:pt x="0" y="1112239"/>
                    <a:pt x="0" y="1093988"/>
                  </a:cubicBezTo>
                  <a:lnTo>
                    <a:pt x="0" y="33045"/>
                  </a:lnTo>
                  <a:cubicBezTo>
                    <a:pt x="0" y="14795"/>
                    <a:pt x="14795" y="0"/>
                    <a:pt x="33045" y="0"/>
                  </a:cubicBezTo>
                  <a:close/>
                </a:path>
              </a:pathLst>
            </a:custGeom>
            <a:solidFill>
              <a:srgbClr val="FFFEF7"/>
            </a:solidFill>
            <a:ln cap="rnd" cmpd="sng" w="476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"/>
            </a:p>
          </p:txBody>
        </p:sp>
        <p:sp>
          <p:nvSpPr>
            <p:cNvPr id="315" name="Google Shape;315;g24c2018d28d_3_21"/>
            <p:cNvSpPr txBox="1"/>
            <p:nvPr/>
          </p:nvSpPr>
          <p:spPr>
            <a:xfrm>
              <a:off x="0" y="-9525"/>
              <a:ext cx="812700" cy="8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388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6" name="Google Shape;316;g24c2018d28d_3_21"/>
          <p:cNvSpPr txBox="1"/>
          <p:nvPr/>
        </p:nvSpPr>
        <p:spPr>
          <a:xfrm>
            <a:off x="8922212" y="9250762"/>
            <a:ext cx="3107700" cy="8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3100">
                <a:latin typeface="DM Sans Medium"/>
                <a:ea typeface="DM Sans Medium"/>
                <a:cs typeface="DM Sans Medium"/>
                <a:sym typeface="DM Sans Medium"/>
              </a:rPr>
              <a:t>Indifferent</a:t>
            </a:r>
            <a:endParaRPr sz="31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17" name="Google Shape;317;g24c2018d28d_3_21"/>
          <p:cNvPicPr preferRelativeResize="0"/>
          <p:nvPr/>
        </p:nvPicPr>
        <p:blipFill rotWithShape="1">
          <a:blip r:embed="rId6">
            <a:alphaModFix/>
          </a:blip>
          <a:srcRect b="20311" l="41313" r="17704" t="30075"/>
          <a:stretch/>
        </p:blipFill>
        <p:spPr>
          <a:xfrm>
            <a:off x="15092525" y="2617225"/>
            <a:ext cx="2354700" cy="235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8" name="Google Shape;318;g24c2018d28d_3_21"/>
          <p:cNvPicPr preferRelativeResize="0"/>
          <p:nvPr/>
        </p:nvPicPr>
        <p:blipFill rotWithShape="1">
          <a:blip r:embed="rId7">
            <a:alphaModFix/>
          </a:blip>
          <a:srcRect b="29088" l="0" r="6515" t="16355"/>
          <a:stretch/>
        </p:blipFill>
        <p:spPr>
          <a:xfrm>
            <a:off x="4384000" y="5862426"/>
            <a:ext cx="2354700" cy="2380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9" name="Google Shape;319;g24c2018d28d_3_21"/>
          <p:cNvPicPr preferRelativeResize="0"/>
          <p:nvPr/>
        </p:nvPicPr>
        <p:blipFill rotWithShape="1">
          <a:blip r:embed="rId8">
            <a:alphaModFix/>
          </a:blip>
          <a:srcRect b="9693" l="0" r="0" t="2339"/>
          <a:stretch/>
        </p:blipFill>
        <p:spPr>
          <a:xfrm>
            <a:off x="11323625" y="1250900"/>
            <a:ext cx="2354700" cy="23547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